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286" r:id="rId3"/>
    <p:sldId id="293" r:id="rId4"/>
    <p:sldId id="292" r:id="rId5"/>
    <p:sldId id="294" r:id="rId6"/>
    <p:sldId id="261" r:id="rId7"/>
    <p:sldId id="290" r:id="rId8"/>
    <p:sldId id="295" r:id="rId9"/>
    <p:sldId id="258" r:id="rId10"/>
    <p:sldId id="266" r:id="rId11"/>
    <p:sldId id="267" r:id="rId12"/>
    <p:sldId id="270" r:id="rId13"/>
    <p:sldId id="269" r:id="rId14"/>
    <p:sldId id="259" r:id="rId15"/>
    <p:sldId id="25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A3A38B-80C0-46CB-B7B3-50FA186A7299}">
          <p14:sldIdLst>
            <p14:sldId id="257"/>
            <p14:sldId id="286"/>
            <p14:sldId id="293"/>
            <p14:sldId id="292"/>
            <p14:sldId id="294"/>
            <p14:sldId id="261"/>
            <p14:sldId id="290"/>
            <p14:sldId id="295"/>
            <p14:sldId id="258"/>
            <p14:sldId id="266"/>
            <p14:sldId id="267"/>
            <p14:sldId id="270"/>
            <p14:sldId id="269"/>
            <p14:sldId id="259"/>
            <p14:sldId id="25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6F7D7E"/>
    <a:srgbClr val="B1A06B"/>
    <a:srgbClr val="966E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9"/>
    <p:restoredTop sz="93792" autoAdjust="0"/>
  </p:normalViewPr>
  <p:slideViewPr>
    <p:cSldViewPr snapToGrid="0">
      <p:cViewPr varScale="1">
        <p:scale>
          <a:sx n="67" d="100"/>
          <a:sy n="67" d="100"/>
        </p:scale>
        <p:origin x="60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Definitions of peer reviewer diversity (n=229)</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1E3-4200-B6B1-3DE1D69B37C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1E3-4200-B6B1-3DE1D69B37C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1E3-4200-B6B1-3DE1D69B37C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1E3-4200-B6B1-3DE1D69B37C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Sheet6!$A$1:$A$4</c:f>
              <c:strCache>
                <c:ptCount val="4"/>
                <c:pt idx="0">
                  <c:v>Proportional representation approaching that of a discipline/community</c:v>
                </c:pt>
                <c:pt idx="1">
                  <c:v>Any degree of non-homogeneity</c:v>
                </c:pt>
                <c:pt idx="2">
                  <c:v>Proportional representation matching that of a discipline/community</c:v>
                </c:pt>
                <c:pt idx="3">
                  <c:v>Equal proportional representation</c:v>
                </c:pt>
              </c:strCache>
            </c:strRef>
          </c:cat>
          <c:val>
            <c:numRef>
              <c:f>Sheet6!$B$1:$B$4</c:f>
              <c:numCache>
                <c:formatCode>General</c:formatCode>
                <c:ptCount val="4"/>
                <c:pt idx="0">
                  <c:v>36</c:v>
                </c:pt>
                <c:pt idx="1">
                  <c:v>33</c:v>
                </c:pt>
                <c:pt idx="2">
                  <c:v>20</c:v>
                </c:pt>
                <c:pt idx="3">
                  <c:v>11</c:v>
                </c:pt>
              </c:numCache>
            </c:numRef>
          </c:val>
          <c:extLst>
            <c:ext xmlns:c16="http://schemas.microsoft.com/office/drawing/2014/chart" uri="{C3380CC4-5D6E-409C-BE32-E72D297353CC}">
              <c16:uniqueId val="{00000008-A1E3-4200-B6B1-3DE1D69B37C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54A73-6958-C64F-ACBD-061813B71F1E}" type="datetimeFigureOut">
              <a:rPr lang="en-US" smtClean="0"/>
              <a:t>10/14/2021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D7094D-34EC-7B4B-902E-EADABBD02259}" type="slidenum">
              <a:rPr lang="en-US" smtClean="0"/>
              <a:t>‹#›</a:t>
            </a:fld>
            <a:endParaRPr lang="en-US"/>
          </a:p>
        </p:txBody>
      </p:sp>
    </p:spTree>
    <p:extLst>
      <p:ext uri="{BB962C8B-B14F-4D97-AF65-F5344CB8AC3E}">
        <p14:creationId xmlns:p14="http://schemas.microsoft.com/office/powerpoint/2010/main" val="1681348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ublicationethics.org/facilitation-and-integrity-faq"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publicationethics.org/resources/discussion-documents/authorship" TargetMode="External"/><Relationship Id="rId5" Type="http://schemas.openxmlformats.org/officeDocument/2006/relationships/hyperlink" Target="https://rdcu.be/ciKSz" TargetMode="External"/><Relationship Id="rId4" Type="http://schemas.openxmlformats.org/officeDocument/2006/relationships/hyperlink" Target="https://mailchi.mp/publicationethics/cope-member_insight-april-2021-integrity?e=89e16e7d8b"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ublicationethics.org/facilitation-and-integrity-faq"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publicationethics.org/resources/discussion-documents/authorship" TargetMode="External"/><Relationship Id="rId5" Type="http://schemas.openxmlformats.org/officeDocument/2006/relationships/hyperlink" Target="https://rdcu.be/ciKSz" TargetMode="External"/><Relationship Id="rId4" Type="http://schemas.openxmlformats.org/officeDocument/2006/relationships/hyperlink" Target="https://mailchi.mp/publicationethics/cope-member_insight-april-2021-integrity?e=89e16e7d8b"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ublicationethics.org/facilitation-and-integrity-faq"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publicationethics.org/resources/discussion-documents/authorship" TargetMode="External"/><Relationship Id="rId5" Type="http://schemas.openxmlformats.org/officeDocument/2006/relationships/hyperlink" Target="https://rdcu.be/ciKSz" TargetMode="External"/><Relationship Id="rId4" Type="http://schemas.openxmlformats.org/officeDocument/2006/relationships/hyperlink" Target="https://mailchi.mp/publicationethics/cope-member_insight-april-2021-integrity?e=89e16e7d8b"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ublicationethics.org/facilitation-and-integrity-faq"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publicationethics.org/resources/discussion-documents/authorship" TargetMode="External"/><Relationship Id="rId5" Type="http://schemas.openxmlformats.org/officeDocument/2006/relationships/hyperlink" Target="https://rdcu.be/ciKSz" TargetMode="External"/><Relationship Id="rId4" Type="http://schemas.openxmlformats.org/officeDocument/2006/relationships/hyperlink" Target="https://mailchi.mp/publicationethics/cope-member_insight-april-2021-integrity?e=89e16e7d8b"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ublicationethics.org/diversity-equity-inclusion-webina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D7094D-34EC-7B4B-902E-EADABBD02259}" type="slidenum">
              <a:rPr lang="en-US" smtClean="0"/>
              <a:t>1</a:t>
            </a:fld>
            <a:endParaRPr lang="en-US"/>
          </a:p>
        </p:txBody>
      </p:sp>
    </p:spTree>
    <p:extLst>
      <p:ext uri="{BB962C8B-B14F-4D97-AF65-F5344CB8AC3E}">
        <p14:creationId xmlns:p14="http://schemas.microsoft.com/office/powerpoint/2010/main" val="4279142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latest C0PE Digest includes a case discussion on gift authorship using an existing case with further analysis and guidance. A summary of our last Forum discussion on ethical considerations around book publishing. Plus the latest publication ethics news and events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new look COPE Flowcharts are now available on the website, with more engaging visual styling, to make it easier to follow the guidance.</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 </a:t>
            </a:r>
            <a:r>
              <a:rPr lang="en-GB" sz="1200" b="0" i="0" u="sng" kern="1200" dirty="0">
                <a:solidFill>
                  <a:schemeClr val="tx1"/>
                </a:solidFill>
                <a:effectLst/>
                <a:latin typeface="+mn-lt"/>
                <a:ea typeface="+mn-ea"/>
                <a:cs typeface="+mn-cs"/>
                <a:hlinkClick r:id="rId3"/>
              </a:rPr>
              <a:t>Facilitation &amp; Integrity FAQ</a:t>
            </a:r>
            <a:r>
              <a:rPr lang="en-GB" sz="1200" b="0" i="0" kern="1200" dirty="0">
                <a:solidFill>
                  <a:schemeClr val="tx1"/>
                </a:solidFill>
                <a:effectLst/>
                <a:latin typeface="+mn-lt"/>
                <a:ea typeface="+mn-ea"/>
                <a:cs typeface="+mn-cs"/>
              </a:rPr>
              <a:t> has been published on the COPE website. This consists of a series of questions that are commonly asked of the F&amp;I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inaugural </a:t>
            </a:r>
            <a:r>
              <a:rPr lang="en-GB" sz="1200" b="0" i="1" u="sng" kern="1200" dirty="0">
                <a:solidFill>
                  <a:schemeClr val="tx1"/>
                </a:solidFill>
                <a:effectLst/>
                <a:latin typeface="+mn-lt"/>
                <a:ea typeface="+mn-ea"/>
                <a:cs typeface="+mn-cs"/>
                <a:hlinkClick r:id="rId4"/>
              </a:rPr>
              <a:t>Member Insight</a:t>
            </a:r>
            <a:r>
              <a:rPr lang="en-GB" sz="1200" b="0" i="0" kern="1200" dirty="0">
                <a:solidFill>
                  <a:schemeClr val="tx1"/>
                </a:solidFill>
                <a:effectLst/>
                <a:latin typeface="+mn-lt"/>
                <a:ea typeface="+mn-ea"/>
                <a:cs typeface="+mn-cs"/>
              </a:rPr>
              <a:t> newsletter was published in April.  This newsletter is for members only (Digest is distributed to both members and non-members) and will offer more in depth analysis on the issues that are relevant to members. This issue focused on F&amp;I issues and led with an editorial on how the F&amp;I subcommittee works, as well as details on the F&amp;I workshop held on 21 April.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“Guidelines on Cooperation &amp; Liaison between Universities &amp; journal Editors on research integrity cases (CLUE)” have now been </a:t>
            </a:r>
            <a:r>
              <a:rPr lang="en-GB" sz="1200" b="0" i="0" u="sng" kern="1200" dirty="0">
                <a:solidFill>
                  <a:schemeClr val="tx1"/>
                </a:solidFill>
                <a:effectLst/>
                <a:latin typeface="+mn-lt"/>
                <a:ea typeface="+mn-ea"/>
                <a:cs typeface="+mn-cs"/>
                <a:hlinkClick r:id="rId5"/>
              </a:rPr>
              <a:t>published</a:t>
            </a:r>
            <a:r>
              <a:rPr lang="en-GB" sz="1200" b="0" i="0" kern="1200" dirty="0">
                <a:solidFill>
                  <a:schemeClr val="tx1"/>
                </a:solidFill>
                <a:effectLst/>
                <a:latin typeface="+mn-lt"/>
                <a:ea typeface="+mn-ea"/>
                <a:cs typeface="+mn-cs"/>
              </a:rPr>
              <a:t>. Former COPE co-Chair Chris Graf was involved in this group on behalf of COPE. COPE provided support, both in participating (Chris), and financially contributing to the workshop meetings.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AHSS subcommittee have been considering our existing resources and have agreed to review some for the more pertinent guidance for AHSS communities to see if they are relevant for those working in those fields. A review of the </a:t>
            </a:r>
            <a:r>
              <a:rPr lang="en-GB" sz="1200" b="0" i="0" u="sng" kern="1200" dirty="0">
                <a:solidFill>
                  <a:schemeClr val="tx1"/>
                </a:solidFill>
                <a:effectLst/>
                <a:latin typeface="+mn-lt"/>
                <a:ea typeface="+mn-ea"/>
                <a:cs typeface="+mn-cs"/>
                <a:hlinkClick r:id="rId6"/>
              </a:rPr>
              <a:t>Authorship discussion document</a:t>
            </a:r>
            <a:r>
              <a:rPr lang="en-GB" sz="1200" b="0" i="0" kern="1200" dirty="0">
                <a:solidFill>
                  <a:schemeClr val="tx1"/>
                </a:solidFill>
                <a:effectLst/>
                <a:latin typeface="+mn-lt"/>
                <a:ea typeface="+mn-ea"/>
                <a:cs typeface="+mn-cs"/>
              </a:rPr>
              <a:t> is underway, looking at it from that AHSS perspective. We are also reviewing the data fabrication flowcharts from the same viewpoint.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Airtable</a:t>
            </a:r>
            <a:r>
              <a:rPr lang="en-GB" sz="1200" b="0" i="0" kern="1200" dirty="0">
                <a:solidFill>
                  <a:schemeClr val="tx1"/>
                </a:solidFill>
                <a:effectLst/>
                <a:latin typeface="+mn-lt"/>
                <a:ea typeface="+mn-ea"/>
                <a:cs typeface="+mn-cs"/>
              </a:rPr>
              <a:t> – COPE’s new membership application processing database – has been launched. The new system will not only provide much more efficiency in tracking and processing applications, it will also enable us to have much more insight into who is applying to COPE, allowing us to tailor some of our guidance and support more appropriately. </a:t>
            </a:r>
          </a:p>
          <a:p>
            <a:endParaRPr lang="en-US" dirty="0"/>
          </a:p>
        </p:txBody>
      </p:sp>
      <p:sp>
        <p:nvSpPr>
          <p:cNvPr id="4" name="Slide Number Placeholder 3"/>
          <p:cNvSpPr>
            <a:spLocks noGrp="1"/>
          </p:cNvSpPr>
          <p:nvPr>
            <p:ph type="sldNum" sz="quarter" idx="10"/>
          </p:nvPr>
        </p:nvSpPr>
        <p:spPr/>
        <p:txBody>
          <a:bodyPr/>
          <a:lstStyle/>
          <a:p>
            <a:fld id="{A7D7094D-34EC-7B4B-902E-EADABBD02259}" type="slidenum">
              <a:rPr lang="en-US" smtClean="0"/>
              <a:t>3</a:t>
            </a:fld>
            <a:endParaRPr lang="en-US"/>
          </a:p>
        </p:txBody>
      </p:sp>
    </p:spTree>
    <p:extLst>
      <p:ext uri="{BB962C8B-B14F-4D97-AF65-F5344CB8AC3E}">
        <p14:creationId xmlns:p14="http://schemas.microsoft.com/office/powerpoint/2010/main" val="6652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latest C0PE Digest includes a case discussion on gift authorship using an existing case with further analysis and guidance. A summary of our last Forum discussion on ethical considerations around book publishing. Plus the latest publication ethics news and events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new look COPE Flowcharts are now available on the website, with more engaging visual styling, to make it easier to follow the guidance.</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 </a:t>
            </a:r>
            <a:r>
              <a:rPr lang="en-GB" sz="1200" b="0" i="0" u="sng" kern="1200" dirty="0">
                <a:solidFill>
                  <a:schemeClr val="tx1"/>
                </a:solidFill>
                <a:effectLst/>
                <a:latin typeface="+mn-lt"/>
                <a:ea typeface="+mn-ea"/>
                <a:cs typeface="+mn-cs"/>
                <a:hlinkClick r:id="rId3"/>
              </a:rPr>
              <a:t>Facilitation &amp; Integrity FAQ</a:t>
            </a:r>
            <a:r>
              <a:rPr lang="en-GB" sz="1200" b="0" i="0" kern="1200" dirty="0">
                <a:solidFill>
                  <a:schemeClr val="tx1"/>
                </a:solidFill>
                <a:effectLst/>
                <a:latin typeface="+mn-lt"/>
                <a:ea typeface="+mn-ea"/>
                <a:cs typeface="+mn-cs"/>
              </a:rPr>
              <a:t> has been published on the COPE website. This consists of a series of questions that are commonly asked of the F&amp;I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inaugural </a:t>
            </a:r>
            <a:r>
              <a:rPr lang="en-GB" sz="1200" b="0" i="1" u="sng" kern="1200" dirty="0">
                <a:solidFill>
                  <a:schemeClr val="tx1"/>
                </a:solidFill>
                <a:effectLst/>
                <a:latin typeface="+mn-lt"/>
                <a:ea typeface="+mn-ea"/>
                <a:cs typeface="+mn-cs"/>
                <a:hlinkClick r:id="rId4"/>
              </a:rPr>
              <a:t>Member Insight</a:t>
            </a:r>
            <a:r>
              <a:rPr lang="en-GB" sz="1200" b="0" i="0" kern="1200" dirty="0">
                <a:solidFill>
                  <a:schemeClr val="tx1"/>
                </a:solidFill>
                <a:effectLst/>
                <a:latin typeface="+mn-lt"/>
                <a:ea typeface="+mn-ea"/>
                <a:cs typeface="+mn-cs"/>
              </a:rPr>
              <a:t> newsletter was published in April.  This newsletter is for members only (Digest is distributed to both members and non-members) and will offer more in depth analysis on the issues that are relevant to members. This issue focused on F&amp;I issues and led with an editorial on how the F&amp;I subcommittee works, as well as details on the F&amp;I workshop held on 21 April.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“Guidelines on Cooperation &amp; Liaison between Universities &amp; journal Editors on research integrity cases (CLUE)” have now been </a:t>
            </a:r>
            <a:r>
              <a:rPr lang="en-GB" sz="1200" b="0" i="0" u="sng" kern="1200" dirty="0">
                <a:solidFill>
                  <a:schemeClr val="tx1"/>
                </a:solidFill>
                <a:effectLst/>
                <a:latin typeface="+mn-lt"/>
                <a:ea typeface="+mn-ea"/>
                <a:cs typeface="+mn-cs"/>
                <a:hlinkClick r:id="rId5"/>
              </a:rPr>
              <a:t>published</a:t>
            </a:r>
            <a:r>
              <a:rPr lang="en-GB" sz="1200" b="0" i="0" kern="1200" dirty="0">
                <a:solidFill>
                  <a:schemeClr val="tx1"/>
                </a:solidFill>
                <a:effectLst/>
                <a:latin typeface="+mn-lt"/>
                <a:ea typeface="+mn-ea"/>
                <a:cs typeface="+mn-cs"/>
              </a:rPr>
              <a:t>. Former COPE co-Chair Chris Graf was involved in this group on behalf of COPE. COPE provided support, both in participating (Chris), and financially contributing to the workshop meetings.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AHSS subcommittee have been considering our existing resources and have agreed to review some for the more pertinent guidance for AHSS communities to see if they are relevant for those working in those fields. A review of the </a:t>
            </a:r>
            <a:r>
              <a:rPr lang="en-GB" sz="1200" b="0" i="0" u="sng" kern="1200" dirty="0">
                <a:solidFill>
                  <a:schemeClr val="tx1"/>
                </a:solidFill>
                <a:effectLst/>
                <a:latin typeface="+mn-lt"/>
                <a:ea typeface="+mn-ea"/>
                <a:cs typeface="+mn-cs"/>
                <a:hlinkClick r:id="rId6"/>
              </a:rPr>
              <a:t>Authorship discussion document</a:t>
            </a:r>
            <a:r>
              <a:rPr lang="en-GB" sz="1200" b="0" i="0" kern="1200" dirty="0">
                <a:solidFill>
                  <a:schemeClr val="tx1"/>
                </a:solidFill>
                <a:effectLst/>
                <a:latin typeface="+mn-lt"/>
                <a:ea typeface="+mn-ea"/>
                <a:cs typeface="+mn-cs"/>
              </a:rPr>
              <a:t> is underway, looking at it from that AHSS perspective. We are also reviewing the data fabrication flowcharts from the same viewpoint.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Airtable</a:t>
            </a:r>
            <a:r>
              <a:rPr lang="en-GB" sz="1200" b="0" i="0" kern="1200" dirty="0">
                <a:solidFill>
                  <a:schemeClr val="tx1"/>
                </a:solidFill>
                <a:effectLst/>
                <a:latin typeface="+mn-lt"/>
                <a:ea typeface="+mn-ea"/>
                <a:cs typeface="+mn-cs"/>
              </a:rPr>
              <a:t> – COPE’s new membership application processing database – has been launched. The new system will not only provide much more efficiency in tracking and processing applications, it will also enable us to have much more insight into who is applying to COPE, allowing us to tailor some of our guidance and support more appropriately. </a:t>
            </a:r>
          </a:p>
          <a:p>
            <a:endParaRPr lang="en-US" dirty="0"/>
          </a:p>
        </p:txBody>
      </p:sp>
      <p:sp>
        <p:nvSpPr>
          <p:cNvPr id="4" name="Slide Number Placeholder 3"/>
          <p:cNvSpPr>
            <a:spLocks noGrp="1"/>
          </p:cNvSpPr>
          <p:nvPr>
            <p:ph type="sldNum" sz="quarter" idx="10"/>
          </p:nvPr>
        </p:nvSpPr>
        <p:spPr/>
        <p:txBody>
          <a:bodyPr/>
          <a:lstStyle/>
          <a:p>
            <a:fld id="{A7D7094D-34EC-7B4B-902E-EADABBD02259}" type="slidenum">
              <a:rPr lang="en-US" smtClean="0"/>
              <a:t>4</a:t>
            </a:fld>
            <a:endParaRPr lang="en-US"/>
          </a:p>
        </p:txBody>
      </p:sp>
    </p:spTree>
    <p:extLst>
      <p:ext uri="{BB962C8B-B14F-4D97-AF65-F5344CB8AC3E}">
        <p14:creationId xmlns:p14="http://schemas.microsoft.com/office/powerpoint/2010/main" val="1499411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latest C0PE Digest includes a case discussion on gift authorship using an existing case with further analysis and guidance. A summary of our last Forum discussion on ethical considerations around book publishing. Plus the latest publication ethics news and events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new look COPE Flowcharts are now available on the website, with more engaging visual styling, to make it easier to follow the guidance.</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 </a:t>
            </a:r>
            <a:r>
              <a:rPr lang="en-GB" sz="1200" b="0" i="0" u="sng" kern="1200" dirty="0">
                <a:solidFill>
                  <a:schemeClr val="tx1"/>
                </a:solidFill>
                <a:effectLst/>
                <a:latin typeface="+mn-lt"/>
                <a:ea typeface="+mn-ea"/>
                <a:cs typeface="+mn-cs"/>
                <a:hlinkClick r:id="rId3"/>
              </a:rPr>
              <a:t>Facilitation &amp; Integrity FAQ</a:t>
            </a:r>
            <a:r>
              <a:rPr lang="en-GB" sz="1200" b="0" i="0" kern="1200" dirty="0">
                <a:solidFill>
                  <a:schemeClr val="tx1"/>
                </a:solidFill>
                <a:effectLst/>
                <a:latin typeface="+mn-lt"/>
                <a:ea typeface="+mn-ea"/>
                <a:cs typeface="+mn-cs"/>
              </a:rPr>
              <a:t> has been published on the COPE website. This consists of a series of questions that are commonly asked of the F&amp;I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inaugural </a:t>
            </a:r>
            <a:r>
              <a:rPr lang="en-GB" sz="1200" b="0" i="1" u="sng" kern="1200" dirty="0">
                <a:solidFill>
                  <a:schemeClr val="tx1"/>
                </a:solidFill>
                <a:effectLst/>
                <a:latin typeface="+mn-lt"/>
                <a:ea typeface="+mn-ea"/>
                <a:cs typeface="+mn-cs"/>
                <a:hlinkClick r:id="rId4"/>
              </a:rPr>
              <a:t>Member Insight</a:t>
            </a:r>
            <a:r>
              <a:rPr lang="en-GB" sz="1200" b="0" i="0" kern="1200" dirty="0">
                <a:solidFill>
                  <a:schemeClr val="tx1"/>
                </a:solidFill>
                <a:effectLst/>
                <a:latin typeface="+mn-lt"/>
                <a:ea typeface="+mn-ea"/>
                <a:cs typeface="+mn-cs"/>
              </a:rPr>
              <a:t> newsletter was published in April.  This newsletter is for members only (Digest is distributed to both members and non-members) and will offer more in depth analysis on the issues that are relevant to members. This issue focused on F&amp;I issues and led with an editorial on how the F&amp;I subcommittee works, as well as details on the F&amp;I workshop held on 21 April.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“Guidelines on Cooperation &amp; Liaison between Universities &amp; journal Editors on research integrity cases (CLUE)” have now been </a:t>
            </a:r>
            <a:r>
              <a:rPr lang="en-GB" sz="1200" b="0" i="0" u="sng" kern="1200" dirty="0">
                <a:solidFill>
                  <a:schemeClr val="tx1"/>
                </a:solidFill>
                <a:effectLst/>
                <a:latin typeface="+mn-lt"/>
                <a:ea typeface="+mn-ea"/>
                <a:cs typeface="+mn-cs"/>
                <a:hlinkClick r:id="rId5"/>
              </a:rPr>
              <a:t>published</a:t>
            </a:r>
            <a:r>
              <a:rPr lang="en-GB" sz="1200" b="0" i="0" kern="1200" dirty="0">
                <a:solidFill>
                  <a:schemeClr val="tx1"/>
                </a:solidFill>
                <a:effectLst/>
                <a:latin typeface="+mn-lt"/>
                <a:ea typeface="+mn-ea"/>
                <a:cs typeface="+mn-cs"/>
              </a:rPr>
              <a:t>. Former COPE co-Chair Chris Graf was involved in this group on behalf of COPE. COPE provided support, both in participating (Chris), and financially contributing to the workshop meetings.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AHSS subcommittee have been considering our existing resources and have agreed to review some for the more pertinent guidance for AHSS communities to see if they are relevant for those working in those fields. A review of the </a:t>
            </a:r>
            <a:r>
              <a:rPr lang="en-GB" sz="1200" b="0" i="0" u="sng" kern="1200" dirty="0">
                <a:solidFill>
                  <a:schemeClr val="tx1"/>
                </a:solidFill>
                <a:effectLst/>
                <a:latin typeface="+mn-lt"/>
                <a:ea typeface="+mn-ea"/>
                <a:cs typeface="+mn-cs"/>
                <a:hlinkClick r:id="rId6"/>
              </a:rPr>
              <a:t>Authorship discussion document</a:t>
            </a:r>
            <a:r>
              <a:rPr lang="en-GB" sz="1200" b="0" i="0" kern="1200" dirty="0">
                <a:solidFill>
                  <a:schemeClr val="tx1"/>
                </a:solidFill>
                <a:effectLst/>
                <a:latin typeface="+mn-lt"/>
                <a:ea typeface="+mn-ea"/>
                <a:cs typeface="+mn-cs"/>
              </a:rPr>
              <a:t> is underway, looking at it from that AHSS perspective. We are also reviewing the data fabrication flowcharts from the same viewpoint.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Airtable</a:t>
            </a:r>
            <a:r>
              <a:rPr lang="en-GB" sz="1200" b="0" i="0" kern="1200" dirty="0">
                <a:solidFill>
                  <a:schemeClr val="tx1"/>
                </a:solidFill>
                <a:effectLst/>
                <a:latin typeface="+mn-lt"/>
                <a:ea typeface="+mn-ea"/>
                <a:cs typeface="+mn-cs"/>
              </a:rPr>
              <a:t> – COPE’s new membership application processing database – has been launched. The new system will not only provide much more efficiency in tracking and processing applications, it will also enable us to have much more insight into who is applying to COPE, allowing us to tailor some of our guidance and support more appropriately. </a:t>
            </a:r>
          </a:p>
          <a:p>
            <a:endParaRPr lang="en-US" dirty="0"/>
          </a:p>
        </p:txBody>
      </p:sp>
      <p:sp>
        <p:nvSpPr>
          <p:cNvPr id="4" name="Slide Number Placeholder 3"/>
          <p:cNvSpPr>
            <a:spLocks noGrp="1"/>
          </p:cNvSpPr>
          <p:nvPr>
            <p:ph type="sldNum" sz="quarter" idx="10"/>
          </p:nvPr>
        </p:nvSpPr>
        <p:spPr/>
        <p:txBody>
          <a:bodyPr/>
          <a:lstStyle/>
          <a:p>
            <a:fld id="{A7D7094D-34EC-7B4B-902E-EADABBD02259}" type="slidenum">
              <a:rPr lang="en-US" smtClean="0"/>
              <a:t>5</a:t>
            </a:fld>
            <a:endParaRPr lang="en-US"/>
          </a:p>
        </p:txBody>
      </p:sp>
    </p:spTree>
    <p:extLst>
      <p:ext uri="{BB962C8B-B14F-4D97-AF65-F5344CB8AC3E}">
        <p14:creationId xmlns:p14="http://schemas.microsoft.com/office/powerpoint/2010/main" val="1470063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latest C0PE Digest includes a case discussion on gift authorship using an existing case with further analysis and guidance. A summary of our last Forum discussion on ethical considerations around book publishing. Plus the latest publication ethics news and events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new look COPE Flowcharts are now available on the website, with more engaging visual styling, to make it easier to follow the guidance.</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 </a:t>
            </a:r>
            <a:r>
              <a:rPr lang="en-GB" sz="1200" b="0" i="0" u="sng" kern="1200" dirty="0">
                <a:solidFill>
                  <a:schemeClr val="tx1"/>
                </a:solidFill>
                <a:effectLst/>
                <a:latin typeface="+mn-lt"/>
                <a:ea typeface="+mn-ea"/>
                <a:cs typeface="+mn-cs"/>
                <a:hlinkClick r:id="rId3"/>
              </a:rPr>
              <a:t>Facilitation &amp; Integrity FAQ</a:t>
            </a:r>
            <a:r>
              <a:rPr lang="en-GB" sz="1200" b="0" i="0" kern="1200" dirty="0">
                <a:solidFill>
                  <a:schemeClr val="tx1"/>
                </a:solidFill>
                <a:effectLst/>
                <a:latin typeface="+mn-lt"/>
                <a:ea typeface="+mn-ea"/>
                <a:cs typeface="+mn-cs"/>
              </a:rPr>
              <a:t> has been published on the COPE website. This consists of a series of questions that are commonly asked of the F&amp;I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inaugural </a:t>
            </a:r>
            <a:r>
              <a:rPr lang="en-GB" sz="1200" b="0" i="1" u="sng" kern="1200" dirty="0">
                <a:solidFill>
                  <a:schemeClr val="tx1"/>
                </a:solidFill>
                <a:effectLst/>
                <a:latin typeface="+mn-lt"/>
                <a:ea typeface="+mn-ea"/>
                <a:cs typeface="+mn-cs"/>
                <a:hlinkClick r:id="rId4"/>
              </a:rPr>
              <a:t>Member Insight</a:t>
            </a:r>
            <a:r>
              <a:rPr lang="en-GB" sz="1200" b="0" i="0" kern="1200" dirty="0">
                <a:solidFill>
                  <a:schemeClr val="tx1"/>
                </a:solidFill>
                <a:effectLst/>
                <a:latin typeface="+mn-lt"/>
                <a:ea typeface="+mn-ea"/>
                <a:cs typeface="+mn-cs"/>
              </a:rPr>
              <a:t> newsletter was published in April.  This newsletter is for members only (Digest is distributed to both members and non-members) and will offer more in depth analysis on the issues that are relevant to members. This issue focused on F&amp;I issues and led with an editorial on how the F&amp;I subcommittee works, as well as details on the F&amp;I workshop held on 21 April.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“Guidelines on Cooperation &amp; Liaison between Universities &amp; journal Editors on research integrity cases (CLUE)” have now been </a:t>
            </a:r>
            <a:r>
              <a:rPr lang="en-GB" sz="1200" b="0" i="0" u="sng" kern="1200" dirty="0">
                <a:solidFill>
                  <a:schemeClr val="tx1"/>
                </a:solidFill>
                <a:effectLst/>
                <a:latin typeface="+mn-lt"/>
                <a:ea typeface="+mn-ea"/>
                <a:cs typeface="+mn-cs"/>
                <a:hlinkClick r:id="rId5"/>
              </a:rPr>
              <a:t>published</a:t>
            </a:r>
            <a:r>
              <a:rPr lang="en-GB" sz="1200" b="0" i="0" kern="1200" dirty="0">
                <a:solidFill>
                  <a:schemeClr val="tx1"/>
                </a:solidFill>
                <a:effectLst/>
                <a:latin typeface="+mn-lt"/>
                <a:ea typeface="+mn-ea"/>
                <a:cs typeface="+mn-cs"/>
              </a:rPr>
              <a:t>. Former COPE co-Chair Chris Graf was involved in this group on behalf of COPE. COPE provided support, both in participating (Chris), and financially contributing to the workshop meetings.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AHSS subcommittee have been considering our existing resources and have agreed to review some for the more pertinent guidance for AHSS communities to see if they are relevant for those working in those fields. A review of the </a:t>
            </a:r>
            <a:r>
              <a:rPr lang="en-GB" sz="1200" b="0" i="0" u="sng" kern="1200" dirty="0">
                <a:solidFill>
                  <a:schemeClr val="tx1"/>
                </a:solidFill>
                <a:effectLst/>
                <a:latin typeface="+mn-lt"/>
                <a:ea typeface="+mn-ea"/>
                <a:cs typeface="+mn-cs"/>
                <a:hlinkClick r:id="rId6"/>
              </a:rPr>
              <a:t>Authorship discussion document</a:t>
            </a:r>
            <a:r>
              <a:rPr lang="en-GB" sz="1200" b="0" i="0" kern="1200" dirty="0">
                <a:solidFill>
                  <a:schemeClr val="tx1"/>
                </a:solidFill>
                <a:effectLst/>
                <a:latin typeface="+mn-lt"/>
                <a:ea typeface="+mn-ea"/>
                <a:cs typeface="+mn-cs"/>
              </a:rPr>
              <a:t> is underway, looking at it from that AHSS perspective. We are also reviewing the data fabrication flowcharts from the same viewpoint.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Airtable</a:t>
            </a:r>
            <a:r>
              <a:rPr lang="en-GB" sz="1200" b="0" i="0" kern="1200" dirty="0">
                <a:solidFill>
                  <a:schemeClr val="tx1"/>
                </a:solidFill>
                <a:effectLst/>
                <a:latin typeface="+mn-lt"/>
                <a:ea typeface="+mn-ea"/>
                <a:cs typeface="+mn-cs"/>
              </a:rPr>
              <a:t> – COPE’s new membership application processing database – has been launched. The new system will not only provide much more efficiency in tracking and processing applications, it will also enable us to have much more insight into who is applying to COPE, allowing us to tailor some of our guidance and support more appropriately. </a:t>
            </a:r>
          </a:p>
          <a:p>
            <a:endParaRPr lang="en-US" dirty="0"/>
          </a:p>
        </p:txBody>
      </p:sp>
      <p:sp>
        <p:nvSpPr>
          <p:cNvPr id="4" name="Slide Number Placeholder 3"/>
          <p:cNvSpPr>
            <a:spLocks noGrp="1"/>
          </p:cNvSpPr>
          <p:nvPr>
            <p:ph type="sldNum" sz="quarter" idx="10"/>
          </p:nvPr>
        </p:nvSpPr>
        <p:spPr/>
        <p:txBody>
          <a:bodyPr/>
          <a:lstStyle/>
          <a:p>
            <a:fld id="{A7D7094D-34EC-7B4B-902E-EADABBD02259}" type="slidenum">
              <a:rPr lang="en-US" smtClean="0"/>
              <a:t>6</a:t>
            </a:fld>
            <a:endParaRPr lang="en-US"/>
          </a:p>
        </p:txBody>
      </p:sp>
    </p:spTree>
    <p:extLst>
      <p:ext uri="{BB962C8B-B14F-4D97-AF65-F5344CB8AC3E}">
        <p14:creationId xmlns:p14="http://schemas.microsoft.com/office/powerpoint/2010/main" val="1838866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COPE events</a:t>
            </a:r>
            <a:endParaRPr lang="en-US"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COPE F&amp;I workshop on 21 April was very well received with lots of interest and 46 members who attended on the day</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a:t>
            </a:r>
            <a:r>
              <a:rPr lang="en-GB" sz="1200" b="0" i="0" u="sng" kern="1200" dirty="0">
                <a:solidFill>
                  <a:schemeClr val="tx1"/>
                </a:solidFill>
                <a:effectLst/>
                <a:latin typeface="+mn-lt"/>
                <a:ea typeface="+mn-ea"/>
                <a:cs typeface="+mn-cs"/>
                <a:hlinkClick r:id="rId3"/>
              </a:rPr>
              <a:t>COPE webinar</a:t>
            </a:r>
            <a:r>
              <a:rPr lang="en-GB" sz="1200" b="0" i="0" kern="1200" dirty="0">
                <a:solidFill>
                  <a:schemeClr val="tx1"/>
                </a:solidFill>
                <a:effectLst/>
                <a:latin typeface="+mn-lt"/>
                <a:ea typeface="+mn-ea"/>
                <a:cs typeface="+mn-cs"/>
              </a:rPr>
              <a:t> on diversity, equity and inclusion (</a:t>
            </a:r>
            <a:r>
              <a:rPr lang="en-GB" sz="1200" b="1" i="0" kern="1200" dirty="0">
                <a:solidFill>
                  <a:schemeClr val="tx1"/>
                </a:solidFill>
                <a:effectLst/>
                <a:latin typeface="+mn-lt"/>
                <a:ea typeface="+mn-ea"/>
                <a:cs typeface="+mn-cs"/>
              </a:rPr>
              <a:t>28 May at 1.00pm BST)</a:t>
            </a:r>
            <a:r>
              <a:rPr lang="en-GB" sz="1200" b="0" i="0" kern="1200" dirty="0">
                <a:solidFill>
                  <a:schemeClr val="tx1"/>
                </a:solidFill>
                <a:effectLst/>
                <a:latin typeface="+mn-lt"/>
                <a:ea typeface="+mn-ea"/>
                <a:cs typeface="+mn-cs"/>
              </a:rPr>
              <a:t> was also exceedingly well received by our membership. 207 delegates attended. Initial feedback is very positive.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seminar will be conducted over the course of a week with an event being planned for each day. A virtual seminar, during the week of </a:t>
            </a:r>
            <a:r>
              <a:rPr lang="en-GB" sz="1200" b="1" i="0" kern="1200" dirty="0">
                <a:solidFill>
                  <a:schemeClr val="tx1"/>
                </a:solidFill>
                <a:effectLst/>
                <a:latin typeface="+mn-lt"/>
                <a:ea typeface="+mn-ea"/>
                <a:cs typeface="+mn-cs"/>
              </a:rPr>
              <a:t>27 September - 1 October 2021</a:t>
            </a:r>
            <a:r>
              <a:rPr lang="en-GB" sz="1200" b="0" i="0" kern="1200" dirty="0">
                <a:solidFill>
                  <a:schemeClr val="tx1"/>
                </a:solidFill>
                <a:effectLst/>
                <a:latin typeface="+mn-lt"/>
                <a:ea typeface="+mn-ea"/>
                <a:cs typeface="+mn-cs"/>
              </a:rPr>
              <a:t>. While the programme is still in early stages of development it is expected these issues will be addressed: universities; gift authorship and citation manipulation; retractions and expressions of concern; book publishing workshop; and possibly an introduction to publication ethics webinar/workshop.  </a:t>
            </a:r>
            <a:r>
              <a:rPr lang="en-GB" sz="1200" b="1" i="0" kern="1200" dirty="0">
                <a:solidFill>
                  <a:schemeClr val="tx1"/>
                </a:solidFill>
                <a:effectLst/>
                <a:latin typeface="+mn-lt"/>
                <a:ea typeface="+mn-ea"/>
                <a:cs typeface="+mn-cs"/>
              </a:rPr>
              <a:t> </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COPE speaking events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Rachel Safer: Author name changes, Association for Computing Machinery board meeting (March) </a:t>
            </a:r>
          </a:p>
          <a:p>
            <a:r>
              <a:rPr lang="en-GB" sz="1200" b="0" i="0" kern="1200" dirty="0">
                <a:solidFill>
                  <a:schemeClr val="tx1"/>
                </a:solidFill>
                <a:effectLst/>
                <a:latin typeface="+mn-lt"/>
                <a:ea typeface="+mn-ea"/>
                <a:cs typeface="+mn-cs"/>
              </a:rPr>
              <a:t>Dan </a:t>
            </a:r>
            <a:r>
              <a:rPr lang="en-GB" sz="1200" b="0" i="0" kern="1200" dirty="0" err="1">
                <a:solidFill>
                  <a:schemeClr val="tx1"/>
                </a:solidFill>
                <a:effectLst/>
                <a:latin typeface="+mn-lt"/>
                <a:ea typeface="+mn-ea"/>
                <a:cs typeface="+mn-cs"/>
              </a:rPr>
              <a:t>Kulp</a:t>
            </a:r>
            <a:r>
              <a:rPr lang="en-GB" sz="1200" b="0" i="0" kern="1200" dirty="0">
                <a:solidFill>
                  <a:schemeClr val="tx1"/>
                </a:solidFill>
                <a:effectLst/>
                <a:latin typeface="+mn-lt"/>
                <a:ea typeface="+mn-ea"/>
                <a:cs typeface="+mn-cs"/>
              </a:rPr>
              <a:t>: Name changes. CSE's annual conference (4 May)</a:t>
            </a:r>
          </a:p>
          <a:p>
            <a:r>
              <a:rPr lang="en-GB" sz="1200" b="0" i="0" kern="1200" dirty="0">
                <a:solidFill>
                  <a:schemeClr val="tx1"/>
                </a:solidFill>
                <a:effectLst/>
                <a:latin typeface="+mn-lt"/>
                <a:ea typeface="+mn-ea"/>
                <a:cs typeface="+mn-cs"/>
              </a:rPr>
              <a:t>Trevor Lane: Data sharing. CSE's annual conference (May)</a:t>
            </a:r>
          </a:p>
          <a:p>
            <a:r>
              <a:rPr lang="en-GB" sz="1200" b="0" i="0" kern="1200" dirty="0">
                <a:solidFill>
                  <a:schemeClr val="tx1"/>
                </a:solidFill>
                <a:effectLst/>
                <a:latin typeface="+mn-lt"/>
                <a:ea typeface="+mn-ea"/>
                <a:cs typeface="+mn-cs"/>
              </a:rPr>
              <a:t>Deborah </a:t>
            </a:r>
            <a:r>
              <a:rPr lang="en-GB" sz="1200" b="0" i="0" kern="1200" dirty="0" err="1">
                <a:solidFill>
                  <a:schemeClr val="tx1"/>
                </a:solidFill>
                <a:effectLst/>
                <a:latin typeface="+mn-lt"/>
                <a:ea typeface="+mn-ea"/>
                <a:cs typeface="+mn-cs"/>
              </a:rPr>
              <a:t>Poff</a:t>
            </a:r>
            <a:r>
              <a:rPr lang="en-GB" sz="1200" b="0" i="0" kern="1200" dirty="0">
                <a:solidFill>
                  <a:schemeClr val="tx1"/>
                </a:solidFill>
                <a:effectLst/>
                <a:latin typeface="+mn-lt"/>
                <a:ea typeface="+mn-ea"/>
                <a:cs typeface="+mn-cs"/>
              </a:rPr>
              <a:t>: Authorship, Ownership and Plagiarism. Duke University (25 March) and Retraction taxonomy, SSP (26 May)</a:t>
            </a:r>
          </a:p>
          <a:p>
            <a:r>
              <a:rPr lang="en-GB" sz="1200" b="0" i="0" kern="1200" dirty="0">
                <a:solidFill>
                  <a:schemeClr val="tx1"/>
                </a:solidFill>
                <a:effectLst/>
                <a:latin typeface="+mn-lt"/>
                <a:ea typeface="+mn-ea"/>
                <a:cs typeface="+mn-cs"/>
              </a:rPr>
              <a:t>Suzanne Farley: Session on how funders, journals, and publishers respond to new challenges for research integrity. WCRI virtual meeting (30 May - 2 June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7D7094D-34EC-7B4B-902E-EADABBD02259}" type="slidenum">
              <a:rPr lang="en-US" smtClean="0"/>
              <a:t>7</a:t>
            </a:fld>
            <a:endParaRPr lang="en-US"/>
          </a:p>
        </p:txBody>
      </p:sp>
    </p:spTree>
    <p:extLst>
      <p:ext uri="{BB962C8B-B14F-4D97-AF65-F5344CB8AC3E}">
        <p14:creationId xmlns:p14="http://schemas.microsoft.com/office/powerpoint/2010/main" val="4035999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p:txBody>
      </p:sp>
      <p:sp>
        <p:nvSpPr>
          <p:cNvPr id="4" name="Slide Number Placeholder 3"/>
          <p:cNvSpPr>
            <a:spLocks noGrp="1"/>
          </p:cNvSpPr>
          <p:nvPr>
            <p:ph type="sldNum" sz="quarter" idx="5"/>
          </p:nvPr>
        </p:nvSpPr>
        <p:spPr/>
        <p:txBody>
          <a:bodyPr/>
          <a:lstStyle/>
          <a:p>
            <a:fld id="{B521B74F-BB1F-4FBF-B6FD-E623A502BAF6}" type="slidenum">
              <a:rPr lang="en-GB" smtClean="0"/>
              <a:t>8</a:t>
            </a:fld>
            <a:endParaRPr lang="en-GB"/>
          </a:p>
        </p:txBody>
      </p:sp>
    </p:spTree>
    <p:extLst>
      <p:ext uri="{BB962C8B-B14F-4D97-AF65-F5344CB8AC3E}">
        <p14:creationId xmlns:p14="http://schemas.microsoft.com/office/powerpoint/2010/main" val="1923812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75000"/>
                    <a:lumOff val="25000"/>
                  </a:schemeClr>
                </a:solidFill>
                <a:latin typeface="Arial"/>
                <a:cs typeface="Arial"/>
              </a:rPr>
              <a:t>… values diverse involvement and opinions in its peer review process, such as when evaluating individual manuscripts/applications (69%) </a:t>
            </a:r>
          </a:p>
          <a:p>
            <a:endParaRPr lang="en-GB" dirty="0"/>
          </a:p>
        </p:txBody>
      </p:sp>
      <p:sp>
        <p:nvSpPr>
          <p:cNvPr id="4" name="Slide Number Placeholder 3"/>
          <p:cNvSpPr>
            <a:spLocks noGrp="1"/>
          </p:cNvSpPr>
          <p:nvPr>
            <p:ph type="sldNum" sz="quarter" idx="5"/>
          </p:nvPr>
        </p:nvSpPr>
        <p:spPr/>
        <p:txBody>
          <a:bodyPr/>
          <a:lstStyle/>
          <a:p>
            <a:fld id="{3B4AC1E1-2289-4618-B37E-C51EE552343E}" type="slidenum">
              <a:rPr lang="en-GB" smtClean="0"/>
              <a:t>12</a:t>
            </a:fld>
            <a:endParaRPr lang="en-GB"/>
          </a:p>
        </p:txBody>
      </p:sp>
    </p:spTree>
    <p:extLst>
      <p:ext uri="{BB962C8B-B14F-4D97-AF65-F5344CB8AC3E}">
        <p14:creationId xmlns:p14="http://schemas.microsoft.com/office/powerpoint/2010/main" val="2293576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https://publicationethics.org/resources/discussion-documents/ai-artifical-intelligence-decision-making" TargetMode="External"/><Relationship Id="rId3" Type="http://schemas.openxmlformats.org/officeDocument/2006/relationships/image" Target="../media/image4.png"/><Relationship Id="rId7" Type="http://schemas.openxmlformats.org/officeDocument/2006/relationships/hyperlink" Target="https://publicationethics.org/resources/guidelines/editing-peer-review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publicationethics.org/resources/guidelines/editorial-board-participation" TargetMode="External"/><Relationship Id="rId5" Type="http://schemas.openxmlformats.org/officeDocument/2006/relationships/image" Target="../media/image10.png"/><Relationship Id="rId10" Type="http://schemas.openxmlformats.org/officeDocument/2006/relationships/hyperlink" Target="https://publicationethics.org/resources/flowcharts/undisclosed-conflict-interest-published-article" TargetMode="External"/><Relationship Id="rId4" Type="http://schemas.openxmlformats.org/officeDocument/2006/relationships/image" Target="../media/image5.png"/><Relationship Id="rId9" Type="http://schemas.openxmlformats.org/officeDocument/2006/relationships/hyperlink" Target="https://publicationethics.org/resources/flowcharts/handling-post-publication-critiques"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mirror&#10;&#10;Description automatically generated">
            <a:extLst>
              <a:ext uri="{FF2B5EF4-FFF2-40B4-BE49-F238E27FC236}">
                <a16:creationId xmlns:a16="http://schemas.microsoft.com/office/drawing/2014/main" id="{B82A88E8-F8CC-42F1-B53F-F5F65EA5D64E}"/>
              </a:ext>
            </a:extLst>
          </p:cNvPr>
          <p:cNvPicPr>
            <a:picLocks noChangeAspect="1"/>
          </p:cNvPicPr>
          <p:nvPr/>
        </p:nvPicPr>
        <p:blipFill>
          <a:blip r:embed="rId3"/>
          <a:stretch>
            <a:fillRect/>
          </a:stretch>
        </p:blipFill>
        <p:spPr>
          <a:xfrm>
            <a:off x="-3449" y="-136"/>
            <a:ext cx="12195449" cy="6858271"/>
          </a:xfrm>
          <a:prstGeom prst="rect">
            <a:avLst/>
          </a:prstGeom>
        </p:spPr>
      </p:pic>
      <p:pic>
        <p:nvPicPr>
          <p:cNvPr id="3" name="Picture 3" descr="A close up of a sign&#10;&#10;Description automatically generated">
            <a:extLst>
              <a:ext uri="{FF2B5EF4-FFF2-40B4-BE49-F238E27FC236}">
                <a16:creationId xmlns:a16="http://schemas.microsoft.com/office/drawing/2014/main" id="{E1AB21A8-19C3-4EDE-A9CA-2E94500B6915}"/>
              </a:ext>
            </a:extLst>
          </p:cNvPr>
          <p:cNvPicPr>
            <a:picLocks noChangeAspect="1"/>
          </p:cNvPicPr>
          <p:nvPr/>
        </p:nvPicPr>
        <p:blipFill>
          <a:blip r:embed="rId4"/>
          <a:stretch>
            <a:fillRect/>
          </a:stretch>
        </p:blipFill>
        <p:spPr>
          <a:xfrm>
            <a:off x="9629794" y="620248"/>
            <a:ext cx="1565802" cy="1028712"/>
          </a:xfrm>
          <a:prstGeom prst="rect">
            <a:avLst/>
          </a:prstGeom>
        </p:spPr>
      </p:pic>
      <p:sp>
        <p:nvSpPr>
          <p:cNvPr id="4" name="Rectangle 3">
            <a:extLst>
              <a:ext uri="{FF2B5EF4-FFF2-40B4-BE49-F238E27FC236}">
                <a16:creationId xmlns:a16="http://schemas.microsoft.com/office/drawing/2014/main" id="{D7C15C21-1B6F-4A53-B766-98F3C45FAAD7}"/>
              </a:ext>
            </a:extLst>
          </p:cNvPr>
          <p:cNvSpPr/>
          <p:nvPr/>
        </p:nvSpPr>
        <p:spPr>
          <a:xfrm>
            <a:off x="8228454" y="4362117"/>
            <a:ext cx="3960871" cy="1747981"/>
          </a:xfrm>
          <a:prstGeom prst="rect">
            <a:avLst/>
          </a:prstGeom>
          <a:solidFill>
            <a:srgbClr val="966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3187D0-A9FA-4A81-8A5E-565583F3C515}"/>
              </a:ext>
            </a:extLst>
          </p:cNvPr>
          <p:cNvSpPr txBox="1"/>
          <p:nvPr/>
        </p:nvSpPr>
        <p:spPr>
          <a:xfrm>
            <a:off x="8583077" y="4591835"/>
            <a:ext cx="26939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dirty="0">
                <a:solidFill>
                  <a:schemeClr val="bg1"/>
                </a:solidFill>
                <a:latin typeface="Arial"/>
                <a:cs typeface="Arial"/>
              </a:rPr>
              <a:t>COPE FORUM</a:t>
            </a:r>
          </a:p>
        </p:txBody>
      </p:sp>
      <p:sp>
        <p:nvSpPr>
          <p:cNvPr id="6" name="TextBox 5">
            <a:extLst>
              <a:ext uri="{FF2B5EF4-FFF2-40B4-BE49-F238E27FC236}">
                <a16:creationId xmlns:a16="http://schemas.microsoft.com/office/drawing/2014/main" id="{31C36E5C-39B3-42EE-AC18-1F10441DA933}"/>
              </a:ext>
            </a:extLst>
          </p:cNvPr>
          <p:cNvSpPr txBox="1"/>
          <p:nvPr/>
        </p:nvSpPr>
        <p:spPr>
          <a:xfrm>
            <a:off x="8540151" y="501584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b="1" dirty="0">
                <a:solidFill>
                  <a:schemeClr val="bg1"/>
                </a:solidFill>
                <a:latin typeface="Arial"/>
                <a:cs typeface="Arial"/>
              </a:rPr>
              <a:t>14 October 2021</a:t>
            </a:r>
            <a:endParaRPr lang="en-US" sz="1600" b="1" dirty="0">
              <a:solidFill>
                <a:schemeClr val="bg1"/>
              </a:solidFill>
              <a:latin typeface="Arial"/>
              <a:cs typeface="Calibri" panose="020F0502020204030204"/>
            </a:endParaRPr>
          </a:p>
        </p:txBody>
      </p:sp>
      <p:sp>
        <p:nvSpPr>
          <p:cNvPr id="7" name="TextBox 6">
            <a:extLst>
              <a:ext uri="{FF2B5EF4-FFF2-40B4-BE49-F238E27FC236}">
                <a16:creationId xmlns:a16="http://schemas.microsoft.com/office/drawing/2014/main" id="{9F84F43C-247E-4163-8EFF-589BC96908DC}"/>
              </a:ext>
            </a:extLst>
          </p:cNvPr>
          <p:cNvSpPr txBox="1"/>
          <p:nvPr/>
        </p:nvSpPr>
        <p:spPr>
          <a:xfrm>
            <a:off x="8540150" y="5614897"/>
            <a:ext cx="311844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bg1"/>
                </a:solidFill>
                <a:latin typeface="Arial"/>
                <a:cs typeface="Arial"/>
              </a:rPr>
              <a:t>Nancy Chescheir, COPE Vice Chair</a:t>
            </a:r>
            <a:endParaRPr lang="en-US" sz="1400" dirty="0">
              <a:solidFill>
                <a:schemeClr val="bg1"/>
              </a:solidFill>
              <a:latin typeface="Arial"/>
              <a:cs typeface="Calibri"/>
            </a:endParaRPr>
          </a:p>
        </p:txBody>
      </p:sp>
      <p:pic>
        <p:nvPicPr>
          <p:cNvPr id="8" name="Picture 8" descr="A picture containing plate, tableware, drawing&#10;&#10;Description automatically generated">
            <a:extLst>
              <a:ext uri="{FF2B5EF4-FFF2-40B4-BE49-F238E27FC236}">
                <a16:creationId xmlns:a16="http://schemas.microsoft.com/office/drawing/2014/main" id="{38974260-6C59-480A-A4C3-A480CD8A01E3}"/>
              </a:ext>
            </a:extLst>
          </p:cNvPr>
          <p:cNvPicPr>
            <a:picLocks noChangeAspect="1"/>
          </p:cNvPicPr>
          <p:nvPr/>
        </p:nvPicPr>
        <p:blipFill>
          <a:blip r:embed="rId5"/>
          <a:stretch>
            <a:fillRect/>
          </a:stretch>
        </p:blipFill>
        <p:spPr>
          <a:xfrm>
            <a:off x="1029419" y="5983545"/>
            <a:ext cx="1866182" cy="253663"/>
          </a:xfrm>
          <a:prstGeom prst="rect">
            <a:avLst/>
          </a:prstGeom>
        </p:spPr>
      </p:pic>
    </p:spTree>
    <p:extLst>
      <p:ext uri="{BB962C8B-B14F-4D97-AF65-F5344CB8AC3E}">
        <p14:creationId xmlns:p14="http://schemas.microsoft.com/office/powerpoint/2010/main" val="2518070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5">
            <a:extLst>
              <a:ext uri="{FF2B5EF4-FFF2-40B4-BE49-F238E27FC236}">
                <a16:creationId xmlns:a16="http://schemas.microsoft.com/office/drawing/2014/main" id="{7402861B-DB50-4753-A7FC-20BFC83DF0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57703" y="2011847"/>
            <a:ext cx="8811764" cy="3979210"/>
          </a:xfrm>
          <a:prstGeom prst="rect">
            <a:avLst/>
          </a:prstGeom>
        </p:spPr>
      </p:pic>
      <p:sp>
        <p:nvSpPr>
          <p:cNvPr id="2" name="TextBox 1">
            <a:extLst>
              <a:ext uri="{FF2B5EF4-FFF2-40B4-BE49-F238E27FC236}">
                <a16:creationId xmlns:a16="http://schemas.microsoft.com/office/drawing/2014/main" id="{CBB3FAB8-BDD8-4A75-BC1E-078F9D26B3D3}"/>
              </a:ext>
            </a:extLst>
          </p:cNvPr>
          <p:cNvSpPr txBox="1"/>
          <p:nvPr/>
        </p:nvSpPr>
        <p:spPr>
          <a:xfrm>
            <a:off x="850900" y="1605485"/>
            <a:ext cx="61544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65000"/>
                    <a:lumOff val="35000"/>
                  </a:schemeClr>
                </a:solidFill>
                <a:latin typeface="Arial"/>
                <a:cs typeface="Arial"/>
              </a:rPr>
              <a:t>DIVERSITY SURVEY</a:t>
            </a:r>
            <a:endParaRPr lang="en-US" dirty="0">
              <a:solidFill>
                <a:schemeClr val="tx1">
                  <a:lumMod val="65000"/>
                  <a:lumOff val="35000"/>
                </a:schemeClr>
              </a:solidFill>
            </a:endParaRPr>
          </a:p>
        </p:txBody>
      </p:sp>
      <p:pic>
        <p:nvPicPr>
          <p:cNvPr id="3" name="Picture 3" descr="A close up of a sign&#10;&#10;Description automatically generated">
            <a:extLst>
              <a:ext uri="{FF2B5EF4-FFF2-40B4-BE49-F238E27FC236}">
                <a16:creationId xmlns:a16="http://schemas.microsoft.com/office/drawing/2014/main" id="{4875737A-49F4-4B45-AC1E-FED0075BCD4F}"/>
              </a:ext>
            </a:extLst>
          </p:cNvPr>
          <p:cNvPicPr>
            <a:picLocks noChangeAspect="1"/>
          </p:cNvPicPr>
          <p:nvPr/>
        </p:nvPicPr>
        <p:blipFill>
          <a:blip r:embed="rId4"/>
          <a:stretch>
            <a:fillRect/>
          </a:stretch>
        </p:blipFill>
        <p:spPr>
          <a:xfrm>
            <a:off x="952500" y="380932"/>
            <a:ext cx="1282700" cy="830907"/>
          </a:xfrm>
          <a:prstGeom prst="rect">
            <a:avLst/>
          </a:prstGeom>
        </p:spPr>
      </p:pic>
      <p:pic>
        <p:nvPicPr>
          <p:cNvPr id="4" name="Picture 4" descr="A close up of a sign&#10;&#10;Description automatically generated">
            <a:extLst>
              <a:ext uri="{FF2B5EF4-FFF2-40B4-BE49-F238E27FC236}">
                <a16:creationId xmlns:a16="http://schemas.microsoft.com/office/drawing/2014/main" id="{0B5D4FB7-D932-44B2-A778-D9AA86D70C6F}"/>
              </a:ext>
            </a:extLst>
          </p:cNvPr>
          <p:cNvPicPr>
            <a:picLocks noChangeAspect="1"/>
          </p:cNvPicPr>
          <p:nvPr/>
        </p:nvPicPr>
        <p:blipFill>
          <a:blip r:embed="rId5"/>
          <a:stretch>
            <a:fillRect/>
          </a:stretch>
        </p:blipFill>
        <p:spPr>
          <a:xfrm>
            <a:off x="8458200" y="444406"/>
            <a:ext cx="2743200" cy="716661"/>
          </a:xfrm>
          <a:prstGeom prst="rect">
            <a:avLst/>
          </a:prstGeom>
        </p:spPr>
      </p:pic>
      <p:sp>
        <p:nvSpPr>
          <p:cNvPr id="6" name="Footer Placeholder 5">
            <a:extLst>
              <a:ext uri="{FF2B5EF4-FFF2-40B4-BE49-F238E27FC236}">
                <a16:creationId xmlns:a16="http://schemas.microsoft.com/office/drawing/2014/main" id="{46CE4E00-D1D1-46D8-B5BA-696D04F2DEA1}"/>
              </a:ext>
            </a:extLst>
          </p:cNvPr>
          <p:cNvSpPr>
            <a:spLocks noGrp="1"/>
          </p:cNvSpPr>
          <p:nvPr>
            <p:ph type="ftr" sz="quarter" idx="11"/>
          </p:nvPr>
        </p:nvSpPr>
        <p:spPr>
          <a:xfrm>
            <a:off x="950495" y="6075613"/>
            <a:ext cx="10344484" cy="458703"/>
          </a:xfrm>
        </p:spPr>
        <p:txBody>
          <a:bodyPr/>
          <a:lstStyle/>
          <a:p>
            <a:endParaRPr lang="en-US"/>
          </a:p>
        </p:txBody>
      </p:sp>
      <p:cxnSp>
        <p:nvCxnSpPr>
          <p:cNvPr id="7" name="Straight Arrow Connector 6">
            <a:extLst>
              <a:ext uri="{FF2B5EF4-FFF2-40B4-BE49-F238E27FC236}">
                <a16:creationId xmlns:a16="http://schemas.microsoft.com/office/drawing/2014/main" id="{138A09BD-E2FC-4BF9-A3DA-71D8F1F3AC08}"/>
              </a:ext>
            </a:extLst>
          </p:cNvPr>
          <p:cNvCxnSpPr/>
          <p:nvPr/>
        </p:nvCxnSpPr>
        <p:spPr>
          <a:xfrm>
            <a:off x="951499" y="6064917"/>
            <a:ext cx="10347156" cy="0"/>
          </a:xfrm>
          <a:prstGeom prst="straightConnector1">
            <a:avLst/>
          </a:prstGeom>
          <a:ln>
            <a:solidFill>
              <a:srgbClr val="966E91"/>
            </a:solidFill>
          </a:ln>
        </p:spPr>
        <p:style>
          <a:lnRef idx="2">
            <a:schemeClr val="accent3"/>
          </a:lnRef>
          <a:fillRef idx="0">
            <a:schemeClr val="accent3"/>
          </a:fillRef>
          <a:effectRef idx="1">
            <a:schemeClr val="accent3"/>
          </a:effectRef>
          <a:fontRef idx="minor">
            <a:schemeClr val="tx1"/>
          </a:fontRef>
        </p:style>
      </p:cxnSp>
      <p:pic>
        <p:nvPicPr>
          <p:cNvPr id="10" name="Picture 10" descr="A picture containing plate, tableware, drawing&#10;&#10;Description automatically generated">
            <a:extLst>
              <a:ext uri="{FF2B5EF4-FFF2-40B4-BE49-F238E27FC236}">
                <a16:creationId xmlns:a16="http://schemas.microsoft.com/office/drawing/2014/main" id="{D997F772-F304-4FCD-ABCA-7C63AC073862}"/>
              </a:ext>
            </a:extLst>
          </p:cNvPr>
          <p:cNvPicPr>
            <a:picLocks noChangeAspect="1"/>
          </p:cNvPicPr>
          <p:nvPr/>
        </p:nvPicPr>
        <p:blipFill>
          <a:blip r:embed="rId6"/>
          <a:stretch>
            <a:fillRect/>
          </a:stretch>
        </p:blipFill>
        <p:spPr>
          <a:xfrm>
            <a:off x="9555192" y="6271092"/>
            <a:ext cx="1751163" cy="239286"/>
          </a:xfrm>
          <a:prstGeom prst="rect">
            <a:avLst/>
          </a:prstGeom>
        </p:spPr>
      </p:pic>
      <p:sp>
        <p:nvSpPr>
          <p:cNvPr id="9" name="Rectangle 8">
            <a:extLst>
              <a:ext uri="{FF2B5EF4-FFF2-40B4-BE49-F238E27FC236}">
                <a16:creationId xmlns:a16="http://schemas.microsoft.com/office/drawing/2014/main" id="{63FD394C-2CC7-4622-A6E5-BBB1E4E5D7C9}"/>
              </a:ext>
            </a:extLst>
          </p:cNvPr>
          <p:cNvSpPr/>
          <p:nvPr/>
        </p:nvSpPr>
        <p:spPr>
          <a:xfrm>
            <a:off x="1165412" y="4482251"/>
            <a:ext cx="268943" cy="268943"/>
          </a:xfrm>
          <a:prstGeom prst="rect">
            <a:avLst/>
          </a:prstGeom>
          <a:solidFill>
            <a:srgbClr val="966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1" name="TextBox 10">
            <a:extLst>
              <a:ext uri="{FF2B5EF4-FFF2-40B4-BE49-F238E27FC236}">
                <a16:creationId xmlns:a16="http://schemas.microsoft.com/office/drawing/2014/main" id="{725BF98C-B6F9-49A4-918E-BFDB038C501C}"/>
              </a:ext>
            </a:extLst>
          </p:cNvPr>
          <p:cNvSpPr txBox="1"/>
          <p:nvPr/>
        </p:nvSpPr>
        <p:spPr>
          <a:xfrm>
            <a:off x="1532404" y="4326621"/>
            <a:ext cx="1331137" cy="13181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US" sz="1400" b="1" dirty="0">
                <a:solidFill>
                  <a:schemeClr val="tx1">
                    <a:lumMod val="65000"/>
                    <a:lumOff val="35000"/>
                  </a:schemeClr>
                </a:solidFill>
                <a:latin typeface="Arial"/>
                <a:ea typeface="+mn-lt"/>
                <a:cs typeface="+mn-lt"/>
              </a:rPr>
              <a:t>Yes</a:t>
            </a:r>
            <a:endParaRPr lang="en-US" sz="1400">
              <a:solidFill>
                <a:schemeClr val="tx1">
                  <a:lumMod val="65000"/>
                  <a:lumOff val="35000"/>
                </a:schemeClr>
              </a:solidFill>
              <a:cs typeface="Calibri" panose="020F0502020204030204"/>
            </a:endParaRPr>
          </a:p>
          <a:p>
            <a:pPr>
              <a:lnSpc>
                <a:spcPct val="200000"/>
              </a:lnSpc>
            </a:pPr>
            <a:r>
              <a:rPr lang="en-US" sz="1400" b="1" dirty="0">
                <a:solidFill>
                  <a:schemeClr val="tx1">
                    <a:lumMod val="65000"/>
                    <a:lumOff val="35000"/>
                  </a:schemeClr>
                </a:solidFill>
                <a:latin typeface="Arial"/>
                <a:cs typeface="Calibri"/>
              </a:rPr>
              <a:t>No</a:t>
            </a:r>
          </a:p>
          <a:p>
            <a:pPr>
              <a:lnSpc>
                <a:spcPct val="200000"/>
              </a:lnSpc>
            </a:pPr>
            <a:r>
              <a:rPr lang="en-US" sz="1400" b="1" dirty="0">
                <a:solidFill>
                  <a:schemeClr val="tx1">
                    <a:lumMod val="65000"/>
                    <a:lumOff val="35000"/>
                  </a:schemeClr>
                </a:solidFill>
                <a:latin typeface="Arial"/>
                <a:cs typeface="Calibri"/>
              </a:rPr>
              <a:t>Don't know</a:t>
            </a:r>
          </a:p>
        </p:txBody>
      </p:sp>
      <p:sp>
        <p:nvSpPr>
          <p:cNvPr id="27" name="Rectangle 26">
            <a:extLst>
              <a:ext uri="{FF2B5EF4-FFF2-40B4-BE49-F238E27FC236}">
                <a16:creationId xmlns:a16="http://schemas.microsoft.com/office/drawing/2014/main" id="{41E3155B-E330-4958-BF8D-3411B7E82FF2}"/>
              </a:ext>
            </a:extLst>
          </p:cNvPr>
          <p:cNvSpPr/>
          <p:nvPr/>
        </p:nvSpPr>
        <p:spPr>
          <a:xfrm>
            <a:off x="1165412" y="4902817"/>
            <a:ext cx="268943" cy="268943"/>
          </a:xfrm>
          <a:prstGeom prst="rect">
            <a:avLst/>
          </a:prstGeom>
          <a:solidFill>
            <a:srgbClr val="B1A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28" name="Rectangle 27">
            <a:extLst>
              <a:ext uri="{FF2B5EF4-FFF2-40B4-BE49-F238E27FC236}">
                <a16:creationId xmlns:a16="http://schemas.microsoft.com/office/drawing/2014/main" id="{E5B8C0D1-AB4D-47B7-82CB-53DC68286C0D}"/>
              </a:ext>
            </a:extLst>
          </p:cNvPr>
          <p:cNvSpPr/>
          <p:nvPr/>
        </p:nvSpPr>
        <p:spPr>
          <a:xfrm>
            <a:off x="1165412" y="5324135"/>
            <a:ext cx="268943" cy="268943"/>
          </a:xfrm>
          <a:prstGeom prst="rect">
            <a:avLst/>
          </a:prstGeom>
          <a:solidFill>
            <a:srgbClr val="343F3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343F3E"/>
              </a:solidFill>
              <a:cs typeface="Calibri"/>
            </a:endParaRPr>
          </a:p>
        </p:txBody>
      </p:sp>
      <p:sp>
        <p:nvSpPr>
          <p:cNvPr id="13" name="Rectangle 12">
            <a:extLst>
              <a:ext uri="{FF2B5EF4-FFF2-40B4-BE49-F238E27FC236}">
                <a16:creationId xmlns:a16="http://schemas.microsoft.com/office/drawing/2014/main" id="{B353DC97-698E-4952-A1AE-7F5A299D7196}"/>
              </a:ext>
            </a:extLst>
          </p:cNvPr>
          <p:cNvSpPr/>
          <p:nvPr/>
        </p:nvSpPr>
        <p:spPr>
          <a:xfrm>
            <a:off x="949138" y="4341103"/>
            <a:ext cx="1877398" cy="1390844"/>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5A5A5"/>
              </a:solidFill>
            </a:endParaRPr>
          </a:p>
        </p:txBody>
      </p:sp>
      <p:sp>
        <p:nvSpPr>
          <p:cNvPr id="5" name="TextBox 4">
            <a:extLst>
              <a:ext uri="{FF2B5EF4-FFF2-40B4-BE49-F238E27FC236}">
                <a16:creationId xmlns:a16="http://schemas.microsoft.com/office/drawing/2014/main" id="{0D575662-C786-4780-855C-7ADE7776E79B}"/>
              </a:ext>
            </a:extLst>
          </p:cNvPr>
          <p:cNvSpPr txBox="1"/>
          <p:nvPr/>
        </p:nvSpPr>
        <p:spPr>
          <a:xfrm>
            <a:off x="854075" y="1998483"/>
            <a:ext cx="324866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966E91"/>
                </a:solidFill>
                <a:latin typeface="Arial"/>
                <a:cs typeface="Arial"/>
              </a:rPr>
              <a:t>Comparisons</a:t>
            </a:r>
          </a:p>
        </p:txBody>
      </p:sp>
      <p:sp>
        <p:nvSpPr>
          <p:cNvPr id="8" name="TextBox 7">
            <a:extLst>
              <a:ext uri="{FF2B5EF4-FFF2-40B4-BE49-F238E27FC236}">
                <a16:creationId xmlns:a16="http://schemas.microsoft.com/office/drawing/2014/main" id="{909DA7AB-C07B-4FD0-ADD4-5892ED142B3B}"/>
              </a:ext>
            </a:extLst>
          </p:cNvPr>
          <p:cNvSpPr txBox="1"/>
          <p:nvPr/>
        </p:nvSpPr>
        <p:spPr>
          <a:xfrm>
            <a:off x="853903" y="2509357"/>
            <a:ext cx="252335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343F3E"/>
                </a:solidFill>
                <a:latin typeface="Arial"/>
                <a:ea typeface="+mn-lt"/>
                <a:cs typeface="+mn-lt"/>
              </a:rPr>
              <a:t>My employer/publication provides in-house training to promote diversity and inclusion in peer review.</a:t>
            </a:r>
            <a:endParaRPr lang="en-US" sz="1600" dirty="0">
              <a:latin typeface="Arial"/>
              <a:ea typeface="+mn-lt"/>
              <a:cs typeface="+mn-lt"/>
            </a:endParaRPr>
          </a:p>
        </p:txBody>
      </p:sp>
      <p:sp>
        <p:nvSpPr>
          <p:cNvPr id="12" name="TextBox 11">
            <a:extLst>
              <a:ext uri="{FF2B5EF4-FFF2-40B4-BE49-F238E27FC236}">
                <a16:creationId xmlns:a16="http://schemas.microsoft.com/office/drawing/2014/main" id="{1844C26D-2128-40E7-884F-3316497426AF}"/>
              </a:ext>
            </a:extLst>
          </p:cNvPr>
          <p:cNvSpPr txBox="1"/>
          <p:nvPr/>
        </p:nvSpPr>
        <p:spPr>
          <a:xfrm>
            <a:off x="851352" y="4006176"/>
            <a:ext cx="129162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65000"/>
                    <a:lumOff val="35000"/>
                  </a:schemeClr>
                </a:solidFill>
                <a:latin typeface="Arial"/>
                <a:cs typeface="Arial"/>
              </a:rPr>
              <a:t>Key</a:t>
            </a:r>
          </a:p>
        </p:txBody>
      </p:sp>
    </p:spTree>
    <p:extLst>
      <p:ext uri="{BB962C8B-B14F-4D97-AF65-F5344CB8AC3E}">
        <p14:creationId xmlns:p14="http://schemas.microsoft.com/office/powerpoint/2010/main" val="928796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B3FAB8-BDD8-4A75-BC1E-078F9D26B3D3}"/>
              </a:ext>
            </a:extLst>
          </p:cNvPr>
          <p:cNvSpPr txBox="1"/>
          <p:nvPr/>
        </p:nvSpPr>
        <p:spPr>
          <a:xfrm>
            <a:off x="850900" y="1605485"/>
            <a:ext cx="163666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65000"/>
                    <a:lumOff val="35000"/>
                  </a:schemeClr>
                </a:solidFill>
                <a:latin typeface="Arial"/>
                <a:cs typeface="Arial"/>
              </a:rPr>
              <a:t>DIVERSITY </a:t>
            </a:r>
            <a:br>
              <a:rPr lang="en-US" sz="2000" b="1" dirty="0">
                <a:solidFill>
                  <a:schemeClr val="tx1">
                    <a:lumMod val="65000"/>
                    <a:lumOff val="35000"/>
                  </a:schemeClr>
                </a:solidFill>
                <a:latin typeface="Arial"/>
                <a:cs typeface="Arial"/>
              </a:rPr>
            </a:br>
            <a:r>
              <a:rPr lang="en-US" sz="2000" b="1" dirty="0">
                <a:solidFill>
                  <a:schemeClr val="tx1">
                    <a:lumMod val="65000"/>
                    <a:lumOff val="35000"/>
                  </a:schemeClr>
                </a:solidFill>
                <a:latin typeface="Arial"/>
                <a:cs typeface="Arial"/>
              </a:rPr>
              <a:t>SURVEY</a:t>
            </a:r>
          </a:p>
        </p:txBody>
      </p:sp>
      <p:pic>
        <p:nvPicPr>
          <p:cNvPr id="3" name="Picture 3" descr="A close up of a sign&#10;&#10;Description automatically generated">
            <a:extLst>
              <a:ext uri="{FF2B5EF4-FFF2-40B4-BE49-F238E27FC236}">
                <a16:creationId xmlns:a16="http://schemas.microsoft.com/office/drawing/2014/main" id="{4875737A-49F4-4B45-AC1E-FED0075BCD4F}"/>
              </a:ext>
            </a:extLst>
          </p:cNvPr>
          <p:cNvPicPr>
            <a:picLocks noChangeAspect="1"/>
          </p:cNvPicPr>
          <p:nvPr/>
        </p:nvPicPr>
        <p:blipFill>
          <a:blip r:embed="rId2"/>
          <a:stretch>
            <a:fillRect/>
          </a:stretch>
        </p:blipFill>
        <p:spPr>
          <a:xfrm>
            <a:off x="952500" y="380932"/>
            <a:ext cx="1282700" cy="830907"/>
          </a:xfrm>
          <a:prstGeom prst="rect">
            <a:avLst/>
          </a:prstGeom>
        </p:spPr>
      </p:pic>
      <p:pic>
        <p:nvPicPr>
          <p:cNvPr id="4" name="Picture 4" descr="A close up of a sign&#10;&#10;Description automatically generated">
            <a:extLst>
              <a:ext uri="{FF2B5EF4-FFF2-40B4-BE49-F238E27FC236}">
                <a16:creationId xmlns:a16="http://schemas.microsoft.com/office/drawing/2014/main" id="{0B5D4FB7-D932-44B2-A778-D9AA86D70C6F}"/>
              </a:ext>
            </a:extLst>
          </p:cNvPr>
          <p:cNvPicPr>
            <a:picLocks noChangeAspect="1"/>
          </p:cNvPicPr>
          <p:nvPr/>
        </p:nvPicPr>
        <p:blipFill>
          <a:blip r:embed="rId3"/>
          <a:stretch>
            <a:fillRect/>
          </a:stretch>
        </p:blipFill>
        <p:spPr>
          <a:xfrm>
            <a:off x="8458200" y="444406"/>
            <a:ext cx="2743200" cy="716661"/>
          </a:xfrm>
          <a:prstGeom prst="rect">
            <a:avLst/>
          </a:prstGeom>
        </p:spPr>
      </p:pic>
      <p:sp>
        <p:nvSpPr>
          <p:cNvPr id="6" name="Footer Placeholder 5">
            <a:extLst>
              <a:ext uri="{FF2B5EF4-FFF2-40B4-BE49-F238E27FC236}">
                <a16:creationId xmlns:a16="http://schemas.microsoft.com/office/drawing/2014/main" id="{46CE4E00-D1D1-46D8-B5BA-696D04F2DEA1}"/>
              </a:ext>
            </a:extLst>
          </p:cNvPr>
          <p:cNvSpPr>
            <a:spLocks noGrp="1"/>
          </p:cNvSpPr>
          <p:nvPr>
            <p:ph type="ftr" sz="quarter" idx="11"/>
          </p:nvPr>
        </p:nvSpPr>
        <p:spPr>
          <a:xfrm>
            <a:off x="950495" y="6075613"/>
            <a:ext cx="10344484" cy="458703"/>
          </a:xfrm>
        </p:spPr>
        <p:txBody>
          <a:bodyPr/>
          <a:lstStyle/>
          <a:p>
            <a:endParaRPr lang="en-US"/>
          </a:p>
        </p:txBody>
      </p:sp>
      <p:cxnSp>
        <p:nvCxnSpPr>
          <p:cNvPr id="7" name="Straight Arrow Connector 6">
            <a:extLst>
              <a:ext uri="{FF2B5EF4-FFF2-40B4-BE49-F238E27FC236}">
                <a16:creationId xmlns:a16="http://schemas.microsoft.com/office/drawing/2014/main" id="{138A09BD-E2FC-4BF9-A3DA-71D8F1F3AC08}"/>
              </a:ext>
            </a:extLst>
          </p:cNvPr>
          <p:cNvCxnSpPr/>
          <p:nvPr/>
        </p:nvCxnSpPr>
        <p:spPr>
          <a:xfrm>
            <a:off x="951499" y="6064917"/>
            <a:ext cx="10347156" cy="0"/>
          </a:xfrm>
          <a:prstGeom prst="straightConnector1">
            <a:avLst/>
          </a:prstGeom>
          <a:ln>
            <a:solidFill>
              <a:srgbClr val="966E91"/>
            </a:solidFill>
          </a:ln>
        </p:spPr>
        <p:style>
          <a:lnRef idx="2">
            <a:schemeClr val="accent3"/>
          </a:lnRef>
          <a:fillRef idx="0">
            <a:schemeClr val="accent3"/>
          </a:fillRef>
          <a:effectRef idx="1">
            <a:schemeClr val="accent3"/>
          </a:effectRef>
          <a:fontRef idx="minor">
            <a:schemeClr val="tx1"/>
          </a:fontRef>
        </p:style>
      </p:cxnSp>
      <p:pic>
        <p:nvPicPr>
          <p:cNvPr id="10" name="Picture 10" descr="A picture containing plate, tableware, drawing&#10;&#10;Description automatically generated">
            <a:extLst>
              <a:ext uri="{FF2B5EF4-FFF2-40B4-BE49-F238E27FC236}">
                <a16:creationId xmlns:a16="http://schemas.microsoft.com/office/drawing/2014/main" id="{D997F772-F304-4FCD-ABCA-7C63AC073862}"/>
              </a:ext>
            </a:extLst>
          </p:cNvPr>
          <p:cNvPicPr>
            <a:picLocks noChangeAspect="1"/>
          </p:cNvPicPr>
          <p:nvPr/>
        </p:nvPicPr>
        <p:blipFill>
          <a:blip r:embed="rId4"/>
          <a:stretch>
            <a:fillRect/>
          </a:stretch>
        </p:blipFill>
        <p:spPr>
          <a:xfrm>
            <a:off x="9555192" y="6271092"/>
            <a:ext cx="1751163" cy="239286"/>
          </a:xfrm>
          <a:prstGeom prst="rect">
            <a:avLst/>
          </a:prstGeom>
        </p:spPr>
      </p:pic>
      <p:pic>
        <p:nvPicPr>
          <p:cNvPr id="5" name="Graphic 7">
            <a:extLst>
              <a:ext uri="{FF2B5EF4-FFF2-40B4-BE49-F238E27FC236}">
                <a16:creationId xmlns:a16="http://schemas.microsoft.com/office/drawing/2014/main" id="{6F94C337-09CE-422A-B9D8-F3B3FAECAB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80977" y="714154"/>
            <a:ext cx="8195956" cy="5766469"/>
          </a:xfrm>
          <a:prstGeom prst="rect">
            <a:avLst/>
          </a:prstGeom>
        </p:spPr>
      </p:pic>
      <p:sp>
        <p:nvSpPr>
          <p:cNvPr id="17" name="TextBox 16">
            <a:extLst>
              <a:ext uri="{FF2B5EF4-FFF2-40B4-BE49-F238E27FC236}">
                <a16:creationId xmlns:a16="http://schemas.microsoft.com/office/drawing/2014/main" id="{9DF418A2-0EFA-47E6-8C42-09B4DB2D5405}"/>
              </a:ext>
            </a:extLst>
          </p:cNvPr>
          <p:cNvSpPr txBox="1"/>
          <p:nvPr/>
        </p:nvSpPr>
        <p:spPr>
          <a:xfrm>
            <a:off x="1532404" y="4744492"/>
            <a:ext cx="1331137" cy="8872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US" sz="1400" b="1">
                <a:solidFill>
                  <a:schemeClr val="tx1">
                    <a:lumMod val="65000"/>
                    <a:lumOff val="35000"/>
                  </a:schemeClr>
                </a:solidFill>
                <a:latin typeface="Arial"/>
                <a:ea typeface="+mn-lt"/>
                <a:cs typeface="+mn-lt"/>
              </a:rPr>
              <a:t>2018</a:t>
            </a:r>
            <a:endParaRPr lang="en-US" sz="1400">
              <a:solidFill>
                <a:schemeClr val="tx1">
                  <a:lumMod val="65000"/>
                  <a:lumOff val="35000"/>
                </a:schemeClr>
              </a:solidFill>
              <a:cs typeface="Calibri" panose="020F0502020204030204"/>
            </a:endParaRPr>
          </a:p>
          <a:p>
            <a:pPr>
              <a:lnSpc>
                <a:spcPct val="200000"/>
              </a:lnSpc>
            </a:pPr>
            <a:r>
              <a:rPr lang="en-US" sz="1400" b="1">
                <a:solidFill>
                  <a:schemeClr val="tx1">
                    <a:lumMod val="65000"/>
                    <a:lumOff val="35000"/>
                  </a:schemeClr>
                </a:solidFill>
                <a:latin typeface="Arial"/>
                <a:cs typeface="Calibri"/>
              </a:rPr>
              <a:t>2021</a:t>
            </a:r>
          </a:p>
        </p:txBody>
      </p:sp>
      <p:sp>
        <p:nvSpPr>
          <p:cNvPr id="19" name="Rectangle 18">
            <a:extLst>
              <a:ext uri="{FF2B5EF4-FFF2-40B4-BE49-F238E27FC236}">
                <a16:creationId xmlns:a16="http://schemas.microsoft.com/office/drawing/2014/main" id="{C9E919CB-CBE2-4C9C-A847-D36E2FDAD5DC}"/>
              </a:ext>
            </a:extLst>
          </p:cNvPr>
          <p:cNvSpPr/>
          <p:nvPr/>
        </p:nvSpPr>
        <p:spPr>
          <a:xfrm>
            <a:off x="1165412" y="4902817"/>
            <a:ext cx="268943" cy="268943"/>
          </a:xfrm>
          <a:prstGeom prst="rect">
            <a:avLst/>
          </a:prstGeom>
          <a:solidFill>
            <a:srgbClr val="966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21" name="Rectangle 20">
            <a:extLst>
              <a:ext uri="{FF2B5EF4-FFF2-40B4-BE49-F238E27FC236}">
                <a16:creationId xmlns:a16="http://schemas.microsoft.com/office/drawing/2014/main" id="{249F917C-7601-439F-BD5F-4FFBB9BB0913}"/>
              </a:ext>
            </a:extLst>
          </p:cNvPr>
          <p:cNvSpPr/>
          <p:nvPr/>
        </p:nvSpPr>
        <p:spPr>
          <a:xfrm>
            <a:off x="1165412" y="5324135"/>
            <a:ext cx="268943" cy="268943"/>
          </a:xfrm>
          <a:prstGeom prst="rect">
            <a:avLst/>
          </a:prstGeom>
          <a:solidFill>
            <a:srgbClr val="B1A06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343F3E"/>
              </a:solidFill>
              <a:cs typeface="Calibri"/>
            </a:endParaRPr>
          </a:p>
        </p:txBody>
      </p:sp>
      <p:sp>
        <p:nvSpPr>
          <p:cNvPr id="23" name="Rectangle 22">
            <a:extLst>
              <a:ext uri="{FF2B5EF4-FFF2-40B4-BE49-F238E27FC236}">
                <a16:creationId xmlns:a16="http://schemas.microsoft.com/office/drawing/2014/main" id="{D4FB0B57-F11D-4665-85AE-B06A873F3AF6}"/>
              </a:ext>
            </a:extLst>
          </p:cNvPr>
          <p:cNvSpPr/>
          <p:nvPr/>
        </p:nvSpPr>
        <p:spPr>
          <a:xfrm>
            <a:off x="949138" y="4734393"/>
            <a:ext cx="1324333" cy="997554"/>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5A5A5"/>
              </a:solidFill>
            </a:endParaRPr>
          </a:p>
        </p:txBody>
      </p:sp>
      <p:sp>
        <p:nvSpPr>
          <p:cNvPr id="25" name="TextBox 24">
            <a:extLst>
              <a:ext uri="{FF2B5EF4-FFF2-40B4-BE49-F238E27FC236}">
                <a16:creationId xmlns:a16="http://schemas.microsoft.com/office/drawing/2014/main" id="{EE6841C0-67A7-4F77-8883-A20B486D65C9}"/>
              </a:ext>
            </a:extLst>
          </p:cNvPr>
          <p:cNvSpPr txBox="1"/>
          <p:nvPr/>
        </p:nvSpPr>
        <p:spPr>
          <a:xfrm>
            <a:off x="851352" y="4387177"/>
            <a:ext cx="129162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65000"/>
                    <a:lumOff val="35000"/>
                  </a:schemeClr>
                </a:solidFill>
                <a:latin typeface="Arial"/>
                <a:cs typeface="Arial"/>
              </a:rPr>
              <a:t>Key</a:t>
            </a:r>
          </a:p>
        </p:txBody>
      </p:sp>
      <p:sp>
        <p:nvSpPr>
          <p:cNvPr id="39" name="TextBox 38">
            <a:extLst>
              <a:ext uri="{FF2B5EF4-FFF2-40B4-BE49-F238E27FC236}">
                <a16:creationId xmlns:a16="http://schemas.microsoft.com/office/drawing/2014/main" id="{E9F69D3B-ABE4-4929-9A9C-9A3A5DCC38A8}"/>
              </a:ext>
            </a:extLst>
          </p:cNvPr>
          <p:cNvSpPr txBox="1"/>
          <p:nvPr/>
        </p:nvSpPr>
        <p:spPr>
          <a:xfrm>
            <a:off x="853903" y="2767893"/>
            <a:ext cx="148921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343F3E"/>
                </a:solidFill>
                <a:latin typeface="Arial"/>
                <a:ea typeface="+mn-lt"/>
                <a:cs typeface="+mn-lt"/>
              </a:rPr>
              <a:t>What kinds of diversity are </a:t>
            </a:r>
            <a:br>
              <a:rPr lang="en-US" sz="1600" dirty="0">
                <a:solidFill>
                  <a:srgbClr val="343F3E"/>
                </a:solidFill>
                <a:latin typeface="Arial"/>
                <a:ea typeface="+mn-lt"/>
                <a:cs typeface="+mn-lt"/>
              </a:rPr>
            </a:br>
            <a:r>
              <a:rPr lang="en-US" sz="1600" dirty="0">
                <a:solidFill>
                  <a:srgbClr val="343F3E"/>
                </a:solidFill>
                <a:latin typeface="Arial"/>
                <a:ea typeface="+mn-lt"/>
                <a:cs typeface="+mn-lt"/>
              </a:rPr>
              <a:t>important in </a:t>
            </a:r>
            <a:br>
              <a:rPr lang="en-US" sz="1600" dirty="0">
                <a:solidFill>
                  <a:srgbClr val="343F3E"/>
                </a:solidFill>
                <a:latin typeface="Arial"/>
                <a:ea typeface="+mn-lt"/>
                <a:cs typeface="+mn-lt"/>
              </a:rPr>
            </a:br>
            <a:r>
              <a:rPr lang="en-US" sz="1600" dirty="0">
                <a:solidFill>
                  <a:srgbClr val="343F3E"/>
                </a:solidFill>
                <a:latin typeface="Arial"/>
                <a:ea typeface="+mn-lt"/>
                <a:cs typeface="+mn-lt"/>
              </a:rPr>
              <a:t>peer review</a:t>
            </a:r>
            <a:endParaRPr lang="en-US" dirty="0">
              <a:solidFill>
                <a:srgbClr val="343F3E"/>
              </a:solidFill>
              <a:latin typeface="Arial"/>
              <a:ea typeface="+mn-lt"/>
              <a:cs typeface="+mn-lt"/>
            </a:endParaRPr>
          </a:p>
        </p:txBody>
      </p:sp>
      <p:sp>
        <p:nvSpPr>
          <p:cNvPr id="41" name="TextBox 40">
            <a:extLst>
              <a:ext uri="{FF2B5EF4-FFF2-40B4-BE49-F238E27FC236}">
                <a16:creationId xmlns:a16="http://schemas.microsoft.com/office/drawing/2014/main" id="{586E2221-D3EB-4F1F-9CA7-83BCFE6E450D}"/>
              </a:ext>
            </a:extLst>
          </p:cNvPr>
          <p:cNvSpPr txBox="1"/>
          <p:nvPr/>
        </p:nvSpPr>
        <p:spPr>
          <a:xfrm>
            <a:off x="854075" y="2365876"/>
            <a:ext cx="162941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966E91"/>
                </a:solidFill>
                <a:latin typeface="Arial"/>
                <a:cs typeface="Arial"/>
              </a:rPr>
              <a:t>Comparisons</a:t>
            </a:r>
          </a:p>
        </p:txBody>
      </p:sp>
    </p:spTree>
    <p:extLst>
      <p:ext uri="{BB962C8B-B14F-4D97-AF65-F5344CB8AC3E}">
        <p14:creationId xmlns:p14="http://schemas.microsoft.com/office/powerpoint/2010/main" val="3988098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B3FAB8-BDD8-4A75-BC1E-078F9D26B3D3}"/>
              </a:ext>
            </a:extLst>
          </p:cNvPr>
          <p:cNvSpPr txBox="1"/>
          <p:nvPr/>
        </p:nvSpPr>
        <p:spPr>
          <a:xfrm>
            <a:off x="850900" y="1605485"/>
            <a:ext cx="103505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65000"/>
                    <a:lumOff val="35000"/>
                  </a:schemeClr>
                </a:solidFill>
                <a:latin typeface="Arial"/>
                <a:cs typeface="Arial"/>
              </a:rPr>
              <a:t>Attitudes/policies</a:t>
            </a:r>
          </a:p>
        </p:txBody>
      </p:sp>
      <p:pic>
        <p:nvPicPr>
          <p:cNvPr id="3" name="Picture 3" descr="A close up of a sign&#10;&#10;Description automatically generated">
            <a:extLst>
              <a:ext uri="{FF2B5EF4-FFF2-40B4-BE49-F238E27FC236}">
                <a16:creationId xmlns:a16="http://schemas.microsoft.com/office/drawing/2014/main" id="{4875737A-49F4-4B45-AC1E-FED0075BCD4F}"/>
              </a:ext>
            </a:extLst>
          </p:cNvPr>
          <p:cNvPicPr>
            <a:picLocks noChangeAspect="1"/>
          </p:cNvPicPr>
          <p:nvPr/>
        </p:nvPicPr>
        <p:blipFill>
          <a:blip r:embed="rId3"/>
          <a:stretch>
            <a:fillRect/>
          </a:stretch>
        </p:blipFill>
        <p:spPr>
          <a:xfrm>
            <a:off x="952500" y="380932"/>
            <a:ext cx="1282700" cy="830907"/>
          </a:xfrm>
          <a:prstGeom prst="rect">
            <a:avLst/>
          </a:prstGeom>
        </p:spPr>
      </p:pic>
      <p:pic>
        <p:nvPicPr>
          <p:cNvPr id="4" name="Picture 4" descr="A close up of a sign&#10;&#10;Description automatically generated">
            <a:extLst>
              <a:ext uri="{FF2B5EF4-FFF2-40B4-BE49-F238E27FC236}">
                <a16:creationId xmlns:a16="http://schemas.microsoft.com/office/drawing/2014/main" id="{0B5D4FB7-D932-44B2-A778-D9AA86D70C6F}"/>
              </a:ext>
            </a:extLst>
          </p:cNvPr>
          <p:cNvPicPr>
            <a:picLocks noChangeAspect="1"/>
          </p:cNvPicPr>
          <p:nvPr/>
        </p:nvPicPr>
        <p:blipFill>
          <a:blip r:embed="rId4"/>
          <a:stretch>
            <a:fillRect/>
          </a:stretch>
        </p:blipFill>
        <p:spPr>
          <a:xfrm>
            <a:off x="8458200" y="444406"/>
            <a:ext cx="2743200" cy="716661"/>
          </a:xfrm>
          <a:prstGeom prst="rect">
            <a:avLst/>
          </a:prstGeom>
        </p:spPr>
      </p:pic>
      <p:sp>
        <p:nvSpPr>
          <p:cNvPr id="5" name="TextBox 4">
            <a:extLst>
              <a:ext uri="{FF2B5EF4-FFF2-40B4-BE49-F238E27FC236}">
                <a16:creationId xmlns:a16="http://schemas.microsoft.com/office/drawing/2014/main" id="{CC4923BC-5200-455C-B96D-A4D53EC880A1}"/>
              </a:ext>
            </a:extLst>
          </p:cNvPr>
          <p:cNvSpPr txBox="1"/>
          <p:nvPr/>
        </p:nvSpPr>
        <p:spPr>
          <a:xfrm>
            <a:off x="854075" y="1988323"/>
            <a:ext cx="103505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966E91"/>
                </a:solidFill>
                <a:latin typeface="Arial"/>
                <a:cs typeface="Arial"/>
              </a:rPr>
              <a:t>Survey 2021</a:t>
            </a:r>
          </a:p>
        </p:txBody>
      </p:sp>
      <p:sp>
        <p:nvSpPr>
          <p:cNvPr id="6" name="Footer Placeholder 5">
            <a:extLst>
              <a:ext uri="{FF2B5EF4-FFF2-40B4-BE49-F238E27FC236}">
                <a16:creationId xmlns:a16="http://schemas.microsoft.com/office/drawing/2014/main" id="{46CE4E00-D1D1-46D8-B5BA-696D04F2DEA1}"/>
              </a:ext>
            </a:extLst>
          </p:cNvPr>
          <p:cNvSpPr>
            <a:spLocks noGrp="1"/>
          </p:cNvSpPr>
          <p:nvPr>
            <p:ph type="ftr" sz="quarter" idx="11"/>
          </p:nvPr>
        </p:nvSpPr>
        <p:spPr>
          <a:xfrm>
            <a:off x="950495" y="6075613"/>
            <a:ext cx="10344484" cy="458703"/>
          </a:xfrm>
        </p:spPr>
        <p:txBody>
          <a:bodyPr/>
          <a:lstStyle/>
          <a:p>
            <a:endParaRPr lang="en-US"/>
          </a:p>
        </p:txBody>
      </p:sp>
      <p:cxnSp>
        <p:nvCxnSpPr>
          <p:cNvPr id="7" name="Straight Arrow Connector 6">
            <a:extLst>
              <a:ext uri="{FF2B5EF4-FFF2-40B4-BE49-F238E27FC236}">
                <a16:creationId xmlns:a16="http://schemas.microsoft.com/office/drawing/2014/main" id="{138A09BD-E2FC-4BF9-A3DA-71D8F1F3AC08}"/>
              </a:ext>
            </a:extLst>
          </p:cNvPr>
          <p:cNvCxnSpPr/>
          <p:nvPr/>
        </p:nvCxnSpPr>
        <p:spPr>
          <a:xfrm>
            <a:off x="951499" y="6064917"/>
            <a:ext cx="10347156" cy="0"/>
          </a:xfrm>
          <a:prstGeom prst="straightConnector1">
            <a:avLst/>
          </a:prstGeom>
          <a:ln>
            <a:solidFill>
              <a:srgbClr val="966E91"/>
            </a:solidFill>
          </a:ln>
        </p:spPr>
        <p:style>
          <a:lnRef idx="2">
            <a:schemeClr val="accent3"/>
          </a:lnRef>
          <a:fillRef idx="0">
            <a:schemeClr val="accent3"/>
          </a:fillRef>
          <a:effectRef idx="1">
            <a:schemeClr val="accent3"/>
          </a:effectRef>
          <a:fontRef idx="minor">
            <a:schemeClr val="tx1"/>
          </a:fontRef>
        </p:style>
      </p:cxnSp>
      <p:sp>
        <p:nvSpPr>
          <p:cNvPr id="8" name="TextBox 7">
            <a:extLst>
              <a:ext uri="{FF2B5EF4-FFF2-40B4-BE49-F238E27FC236}">
                <a16:creationId xmlns:a16="http://schemas.microsoft.com/office/drawing/2014/main" id="{D857BC8A-D795-4366-AC7A-C04A8CEABF18}"/>
              </a:ext>
            </a:extLst>
          </p:cNvPr>
          <p:cNvSpPr txBox="1"/>
          <p:nvPr/>
        </p:nvSpPr>
        <p:spPr>
          <a:xfrm>
            <a:off x="848393" y="2528211"/>
            <a:ext cx="10457787"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Arial"/>
                <a:cs typeface="Arial"/>
              </a:rPr>
              <a:t>My employer/publication (N=266)…</a:t>
            </a:r>
          </a:p>
          <a:p>
            <a:r>
              <a:rPr lang="en-US" sz="1400" b="1" dirty="0">
                <a:solidFill>
                  <a:schemeClr val="tx1">
                    <a:lumMod val="75000"/>
                    <a:lumOff val="25000"/>
                  </a:schemeClr>
                </a:solidFill>
                <a:latin typeface="Arial"/>
                <a:cs typeface="Arial"/>
              </a:rPr>
              <a:t>… values diverse involvement and opinions in its peer review process (69%) </a:t>
            </a:r>
          </a:p>
          <a:p>
            <a:r>
              <a:rPr lang="en-US" sz="1400" b="1" dirty="0">
                <a:solidFill>
                  <a:schemeClr val="tx1">
                    <a:lumMod val="75000"/>
                    <a:lumOff val="25000"/>
                  </a:schemeClr>
                </a:solidFill>
                <a:latin typeface="Arial"/>
                <a:cs typeface="Arial"/>
              </a:rPr>
              <a:t>… is actively working towards increasing the diversity in its peer reviewer pool (69%) NEW</a:t>
            </a:r>
          </a:p>
          <a:p>
            <a:r>
              <a:rPr lang="en-US" sz="1400" b="1" dirty="0">
                <a:solidFill>
                  <a:schemeClr val="tx1">
                    <a:lumMod val="75000"/>
                    <a:lumOff val="25000"/>
                  </a:schemeClr>
                </a:solidFill>
                <a:latin typeface="Arial"/>
                <a:cs typeface="Arial"/>
              </a:rPr>
              <a:t>… has policies to respond appropriately to alleged cases of discrimination in its peer review process (42%)</a:t>
            </a:r>
          </a:p>
          <a:p>
            <a:r>
              <a:rPr lang="en-US" sz="1400" b="1" dirty="0">
                <a:solidFill>
                  <a:schemeClr val="tx1">
                    <a:lumMod val="75000"/>
                    <a:lumOff val="25000"/>
                  </a:schemeClr>
                </a:solidFill>
                <a:latin typeface="Arial"/>
                <a:cs typeface="Arial"/>
              </a:rPr>
              <a:t>… has achieved an ideal level of diversity in its peer reviewer pool (30%)</a:t>
            </a:r>
          </a:p>
          <a:p>
            <a:r>
              <a:rPr lang="en-US" sz="1400" b="1" dirty="0">
                <a:solidFill>
                  <a:schemeClr val="tx1">
                    <a:lumMod val="75000"/>
                    <a:lumOff val="25000"/>
                  </a:schemeClr>
                </a:solidFill>
                <a:latin typeface="Arial"/>
                <a:cs typeface="Arial"/>
              </a:rPr>
              <a:t>… has diversity policies for selecting peer reviewers when evaluating individual manuscripts/applications (27%) </a:t>
            </a:r>
          </a:p>
          <a:p>
            <a:r>
              <a:rPr lang="en-US" sz="1400" b="1" dirty="0">
                <a:solidFill>
                  <a:schemeClr val="tx1">
                    <a:lumMod val="75000"/>
                    <a:lumOff val="25000"/>
                  </a:schemeClr>
                </a:solidFill>
                <a:latin typeface="Arial"/>
                <a:cs typeface="Arial"/>
              </a:rPr>
              <a:t>… has diversity policies for nominating/selecting members for its peer reviewer pool (26%)</a:t>
            </a:r>
          </a:p>
          <a:p>
            <a:r>
              <a:rPr lang="en-US" sz="1400" b="1" dirty="0">
                <a:solidFill>
                  <a:schemeClr val="tx1">
                    <a:lumMod val="75000"/>
                    <a:lumOff val="25000"/>
                  </a:schemeClr>
                </a:solidFill>
                <a:latin typeface="Arial"/>
                <a:cs typeface="Arial"/>
              </a:rPr>
              <a:t>… provides in-house training to promote diversity and inclusion in peer review (22%) </a:t>
            </a:r>
          </a:p>
          <a:p>
            <a:endParaRPr lang="en-US" sz="1400" b="1" dirty="0">
              <a:solidFill>
                <a:schemeClr val="tx1">
                  <a:lumMod val="75000"/>
                  <a:lumOff val="25000"/>
                </a:schemeClr>
              </a:solidFill>
              <a:latin typeface="Arial"/>
              <a:cs typeface="Arial"/>
            </a:endParaRPr>
          </a:p>
          <a:p>
            <a:endParaRPr lang="en-US" sz="1400" b="1" dirty="0">
              <a:solidFill>
                <a:schemeClr val="tx1">
                  <a:lumMod val="75000"/>
                  <a:lumOff val="25000"/>
                </a:schemeClr>
              </a:solidFill>
              <a:latin typeface="Arial"/>
              <a:cs typeface="Arial"/>
            </a:endParaRPr>
          </a:p>
          <a:p>
            <a:endParaRPr lang="en-US" sz="1400" b="1" dirty="0">
              <a:solidFill>
                <a:schemeClr val="tx1">
                  <a:lumMod val="75000"/>
                  <a:lumOff val="25000"/>
                </a:schemeClr>
              </a:solidFill>
              <a:latin typeface="Arial"/>
              <a:cs typeface="Arial"/>
            </a:endParaRPr>
          </a:p>
        </p:txBody>
      </p:sp>
      <p:pic>
        <p:nvPicPr>
          <p:cNvPr id="10" name="Picture 10" descr="A picture containing plate, tableware, drawing&#10;&#10;Description automatically generated">
            <a:extLst>
              <a:ext uri="{FF2B5EF4-FFF2-40B4-BE49-F238E27FC236}">
                <a16:creationId xmlns:a16="http://schemas.microsoft.com/office/drawing/2014/main" id="{D997F772-F304-4FCD-ABCA-7C63AC073862}"/>
              </a:ext>
            </a:extLst>
          </p:cNvPr>
          <p:cNvPicPr>
            <a:picLocks noChangeAspect="1"/>
          </p:cNvPicPr>
          <p:nvPr/>
        </p:nvPicPr>
        <p:blipFill>
          <a:blip r:embed="rId5"/>
          <a:stretch>
            <a:fillRect/>
          </a:stretch>
        </p:blipFill>
        <p:spPr>
          <a:xfrm>
            <a:off x="9555192" y="6271092"/>
            <a:ext cx="1751163" cy="239286"/>
          </a:xfrm>
          <a:prstGeom prst="rect">
            <a:avLst/>
          </a:prstGeom>
        </p:spPr>
      </p:pic>
    </p:spTree>
    <p:extLst>
      <p:ext uri="{BB962C8B-B14F-4D97-AF65-F5344CB8AC3E}">
        <p14:creationId xmlns:p14="http://schemas.microsoft.com/office/powerpoint/2010/main" val="2707060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B3FAB8-BDD8-4A75-BC1E-078F9D26B3D3}"/>
              </a:ext>
            </a:extLst>
          </p:cNvPr>
          <p:cNvSpPr txBox="1"/>
          <p:nvPr/>
        </p:nvSpPr>
        <p:spPr>
          <a:xfrm>
            <a:off x="850900" y="1605485"/>
            <a:ext cx="103505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65000"/>
                    <a:lumOff val="35000"/>
                  </a:schemeClr>
                </a:solidFill>
                <a:latin typeface="Arial"/>
                <a:cs typeface="Arial"/>
              </a:rPr>
              <a:t>Free text comments</a:t>
            </a:r>
          </a:p>
        </p:txBody>
      </p:sp>
      <p:pic>
        <p:nvPicPr>
          <p:cNvPr id="3" name="Picture 3" descr="A close up of a sign&#10;&#10;Description automatically generated">
            <a:extLst>
              <a:ext uri="{FF2B5EF4-FFF2-40B4-BE49-F238E27FC236}">
                <a16:creationId xmlns:a16="http://schemas.microsoft.com/office/drawing/2014/main" id="{4875737A-49F4-4B45-AC1E-FED0075BCD4F}"/>
              </a:ext>
            </a:extLst>
          </p:cNvPr>
          <p:cNvPicPr>
            <a:picLocks noChangeAspect="1"/>
          </p:cNvPicPr>
          <p:nvPr/>
        </p:nvPicPr>
        <p:blipFill>
          <a:blip r:embed="rId2"/>
          <a:stretch>
            <a:fillRect/>
          </a:stretch>
        </p:blipFill>
        <p:spPr>
          <a:xfrm>
            <a:off x="952500" y="380932"/>
            <a:ext cx="1282700" cy="830907"/>
          </a:xfrm>
          <a:prstGeom prst="rect">
            <a:avLst/>
          </a:prstGeom>
        </p:spPr>
      </p:pic>
      <p:pic>
        <p:nvPicPr>
          <p:cNvPr id="4" name="Picture 4" descr="A close up of a sign&#10;&#10;Description automatically generated">
            <a:extLst>
              <a:ext uri="{FF2B5EF4-FFF2-40B4-BE49-F238E27FC236}">
                <a16:creationId xmlns:a16="http://schemas.microsoft.com/office/drawing/2014/main" id="{0B5D4FB7-D932-44B2-A778-D9AA86D70C6F}"/>
              </a:ext>
            </a:extLst>
          </p:cNvPr>
          <p:cNvPicPr>
            <a:picLocks noChangeAspect="1"/>
          </p:cNvPicPr>
          <p:nvPr/>
        </p:nvPicPr>
        <p:blipFill>
          <a:blip r:embed="rId3"/>
          <a:stretch>
            <a:fillRect/>
          </a:stretch>
        </p:blipFill>
        <p:spPr>
          <a:xfrm>
            <a:off x="8458200" y="444406"/>
            <a:ext cx="2743200" cy="716661"/>
          </a:xfrm>
          <a:prstGeom prst="rect">
            <a:avLst/>
          </a:prstGeom>
        </p:spPr>
      </p:pic>
      <p:sp>
        <p:nvSpPr>
          <p:cNvPr id="5" name="TextBox 4">
            <a:extLst>
              <a:ext uri="{FF2B5EF4-FFF2-40B4-BE49-F238E27FC236}">
                <a16:creationId xmlns:a16="http://schemas.microsoft.com/office/drawing/2014/main" id="{CC4923BC-5200-455C-B96D-A4D53EC880A1}"/>
              </a:ext>
            </a:extLst>
          </p:cNvPr>
          <p:cNvSpPr txBox="1"/>
          <p:nvPr/>
        </p:nvSpPr>
        <p:spPr>
          <a:xfrm>
            <a:off x="854075" y="1988323"/>
            <a:ext cx="103505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966E91"/>
                </a:solidFill>
                <a:latin typeface="Arial"/>
                <a:cs typeface="Arial"/>
              </a:rPr>
              <a:t>Survey 2021</a:t>
            </a:r>
          </a:p>
        </p:txBody>
      </p:sp>
      <p:sp>
        <p:nvSpPr>
          <p:cNvPr id="6" name="Footer Placeholder 5">
            <a:extLst>
              <a:ext uri="{FF2B5EF4-FFF2-40B4-BE49-F238E27FC236}">
                <a16:creationId xmlns:a16="http://schemas.microsoft.com/office/drawing/2014/main" id="{46CE4E00-D1D1-46D8-B5BA-696D04F2DEA1}"/>
              </a:ext>
            </a:extLst>
          </p:cNvPr>
          <p:cNvSpPr>
            <a:spLocks noGrp="1"/>
          </p:cNvSpPr>
          <p:nvPr>
            <p:ph type="ftr" sz="quarter" idx="11"/>
          </p:nvPr>
        </p:nvSpPr>
        <p:spPr>
          <a:xfrm>
            <a:off x="950495" y="6075613"/>
            <a:ext cx="10344484" cy="458703"/>
          </a:xfrm>
        </p:spPr>
        <p:txBody>
          <a:bodyPr/>
          <a:lstStyle/>
          <a:p>
            <a:endParaRPr lang="en-US"/>
          </a:p>
        </p:txBody>
      </p:sp>
      <p:cxnSp>
        <p:nvCxnSpPr>
          <p:cNvPr id="7" name="Straight Arrow Connector 6">
            <a:extLst>
              <a:ext uri="{FF2B5EF4-FFF2-40B4-BE49-F238E27FC236}">
                <a16:creationId xmlns:a16="http://schemas.microsoft.com/office/drawing/2014/main" id="{138A09BD-E2FC-4BF9-A3DA-71D8F1F3AC08}"/>
              </a:ext>
            </a:extLst>
          </p:cNvPr>
          <p:cNvCxnSpPr/>
          <p:nvPr/>
        </p:nvCxnSpPr>
        <p:spPr>
          <a:xfrm>
            <a:off x="951499" y="6064917"/>
            <a:ext cx="10347156" cy="0"/>
          </a:xfrm>
          <a:prstGeom prst="straightConnector1">
            <a:avLst/>
          </a:prstGeom>
          <a:ln>
            <a:solidFill>
              <a:srgbClr val="966E91"/>
            </a:solidFill>
          </a:ln>
        </p:spPr>
        <p:style>
          <a:lnRef idx="2">
            <a:schemeClr val="accent3"/>
          </a:lnRef>
          <a:fillRef idx="0">
            <a:schemeClr val="accent3"/>
          </a:fillRef>
          <a:effectRef idx="1">
            <a:schemeClr val="accent3"/>
          </a:effectRef>
          <a:fontRef idx="minor">
            <a:schemeClr val="tx1"/>
          </a:fontRef>
        </p:style>
      </p:cxnSp>
      <p:sp>
        <p:nvSpPr>
          <p:cNvPr id="8" name="TextBox 7">
            <a:extLst>
              <a:ext uri="{FF2B5EF4-FFF2-40B4-BE49-F238E27FC236}">
                <a16:creationId xmlns:a16="http://schemas.microsoft.com/office/drawing/2014/main" id="{D857BC8A-D795-4366-AC7A-C04A8CEABF18}"/>
              </a:ext>
            </a:extLst>
          </p:cNvPr>
          <p:cNvSpPr txBox="1"/>
          <p:nvPr/>
        </p:nvSpPr>
        <p:spPr>
          <a:xfrm>
            <a:off x="848393" y="2528211"/>
            <a:ext cx="10457787"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Arial"/>
                <a:cs typeface="Arial"/>
              </a:rPr>
              <a:t>“Diversity must be promoted and achieved without compromising the integrity of the process.”</a:t>
            </a:r>
          </a:p>
          <a:p>
            <a:endParaRPr lang="en-US" sz="1400" b="1" dirty="0">
              <a:solidFill>
                <a:schemeClr val="tx1">
                  <a:lumMod val="75000"/>
                  <a:lumOff val="25000"/>
                </a:schemeClr>
              </a:solidFill>
              <a:latin typeface="Arial"/>
              <a:cs typeface="Arial"/>
            </a:endParaRPr>
          </a:p>
          <a:p>
            <a:r>
              <a:rPr lang="en-US" sz="1400" b="1" dirty="0">
                <a:solidFill>
                  <a:schemeClr val="tx1">
                    <a:lumMod val="75000"/>
                    <a:lumOff val="25000"/>
                  </a:schemeClr>
                </a:solidFill>
                <a:latin typeface="Arial"/>
                <a:cs typeface="Arial"/>
              </a:rPr>
              <a:t>“Diversity and inclusion in the process is essential in a global and diverse world.”</a:t>
            </a:r>
          </a:p>
          <a:p>
            <a:endParaRPr lang="en-US" sz="1400" b="1" dirty="0">
              <a:solidFill>
                <a:schemeClr val="tx1">
                  <a:lumMod val="75000"/>
                  <a:lumOff val="25000"/>
                </a:schemeClr>
              </a:solidFill>
              <a:latin typeface="Arial"/>
              <a:cs typeface="Arial"/>
            </a:endParaRPr>
          </a:p>
          <a:p>
            <a:r>
              <a:rPr lang="en-US" sz="1400" b="1" dirty="0">
                <a:solidFill>
                  <a:schemeClr val="tx1">
                    <a:lumMod val="75000"/>
                    <a:lumOff val="25000"/>
                  </a:schemeClr>
                </a:solidFill>
                <a:latin typeface="Arial"/>
                <a:cs typeface="Arial"/>
              </a:rPr>
              <a:t>“We may never have a fully representative review panel but at least we can understand their biases.”</a:t>
            </a:r>
          </a:p>
          <a:p>
            <a:endParaRPr lang="en-US" sz="1400" b="1" dirty="0">
              <a:solidFill>
                <a:schemeClr val="tx1">
                  <a:lumMod val="75000"/>
                  <a:lumOff val="25000"/>
                </a:schemeClr>
              </a:solidFill>
              <a:latin typeface="Arial"/>
              <a:cs typeface="Arial"/>
            </a:endParaRPr>
          </a:p>
          <a:p>
            <a:r>
              <a:rPr lang="en-US" sz="1400" b="1" dirty="0">
                <a:solidFill>
                  <a:schemeClr val="tx1">
                    <a:lumMod val="75000"/>
                    <a:lumOff val="25000"/>
                  </a:schemeClr>
                </a:solidFill>
                <a:latin typeface="Arial"/>
                <a:cs typeface="Arial"/>
              </a:rPr>
              <a:t>“Career stage and domain of expertise are more important in peer review.”</a:t>
            </a:r>
          </a:p>
          <a:p>
            <a:endParaRPr lang="en-US" sz="1400" b="1" dirty="0">
              <a:solidFill>
                <a:schemeClr val="tx1">
                  <a:lumMod val="75000"/>
                  <a:lumOff val="25000"/>
                </a:schemeClr>
              </a:solidFill>
              <a:latin typeface="Arial"/>
              <a:cs typeface="Arial"/>
            </a:endParaRPr>
          </a:p>
          <a:p>
            <a:r>
              <a:rPr lang="en-US" sz="1400" b="1" dirty="0">
                <a:solidFill>
                  <a:schemeClr val="tx1">
                    <a:lumMod val="75000"/>
                    <a:lumOff val="25000"/>
                  </a:schemeClr>
                </a:solidFill>
                <a:latin typeface="Arial"/>
                <a:cs typeface="Arial"/>
              </a:rPr>
              <a:t>“Only knowledge and qualifications matter”</a:t>
            </a:r>
          </a:p>
          <a:p>
            <a:endParaRPr lang="en-US" sz="1400" b="1" dirty="0">
              <a:solidFill>
                <a:schemeClr val="tx1">
                  <a:lumMod val="75000"/>
                  <a:lumOff val="25000"/>
                </a:schemeClr>
              </a:solidFill>
              <a:latin typeface="Arial"/>
              <a:cs typeface="Arial"/>
            </a:endParaRPr>
          </a:p>
          <a:p>
            <a:r>
              <a:rPr lang="en-US" sz="1400" b="1" dirty="0">
                <a:solidFill>
                  <a:schemeClr val="tx1">
                    <a:lumMod val="75000"/>
                    <a:lumOff val="25000"/>
                  </a:schemeClr>
                </a:solidFill>
                <a:latin typeface="Arial"/>
                <a:cs typeface="Arial"/>
              </a:rPr>
              <a:t>“The key issue in peer review is fair objective evaluation of submitted work.”</a:t>
            </a:r>
          </a:p>
          <a:p>
            <a:endParaRPr lang="en-US" sz="1400" b="1" dirty="0">
              <a:solidFill>
                <a:schemeClr val="tx1">
                  <a:lumMod val="75000"/>
                  <a:lumOff val="25000"/>
                </a:schemeClr>
              </a:solidFill>
              <a:latin typeface="Arial"/>
              <a:cs typeface="Arial"/>
            </a:endParaRPr>
          </a:p>
          <a:p>
            <a:endParaRPr lang="en-US" sz="1400" b="1" dirty="0">
              <a:solidFill>
                <a:schemeClr val="tx1">
                  <a:lumMod val="75000"/>
                  <a:lumOff val="25000"/>
                </a:schemeClr>
              </a:solidFill>
              <a:latin typeface="Arial"/>
              <a:cs typeface="Arial"/>
            </a:endParaRPr>
          </a:p>
          <a:p>
            <a:endParaRPr lang="en-US" sz="1400" b="1" dirty="0">
              <a:solidFill>
                <a:schemeClr val="tx1">
                  <a:lumMod val="75000"/>
                  <a:lumOff val="25000"/>
                </a:schemeClr>
              </a:solidFill>
              <a:latin typeface="Arial"/>
              <a:cs typeface="Arial"/>
            </a:endParaRPr>
          </a:p>
        </p:txBody>
      </p:sp>
      <p:pic>
        <p:nvPicPr>
          <p:cNvPr id="10" name="Picture 10" descr="A picture containing plate, tableware, drawing&#10;&#10;Description automatically generated">
            <a:extLst>
              <a:ext uri="{FF2B5EF4-FFF2-40B4-BE49-F238E27FC236}">
                <a16:creationId xmlns:a16="http://schemas.microsoft.com/office/drawing/2014/main" id="{D997F772-F304-4FCD-ABCA-7C63AC073862}"/>
              </a:ext>
            </a:extLst>
          </p:cNvPr>
          <p:cNvPicPr>
            <a:picLocks noChangeAspect="1"/>
          </p:cNvPicPr>
          <p:nvPr/>
        </p:nvPicPr>
        <p:blipFill>
          <a:blip r:embed="rId4"/>
          <a:stretch>
            <a:fillRect/>
          </a:stretch>
        </p:blipFill>
        <p:spPr>
          <a:xfrm>
            <a:off x="9555192" y="6271092"/>
            <a:ext cx="1751163" cy="239286"/>
          </a:xfrm>
          <a:prstGeom prst="rect">
            <a:avLst/>
          </a:prstGeom>
        </p:spPr>
      </p:pic>
    </p:spTree>
    <p:extLst>
      <p:ext uri="{BB962C8B-B14F-4D97-AF65-F5344CB8AC3E}">
        <p14:creationId xmlns:p14="http://schemas.microsoft.com/office/powerpoint/2010/main" val="3957604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game, table&#10;&#10;Description automatically generated">
            <a:extLst>
              <a:ext uri="{FF2B5EF4-FFF2-40B4-BE49-F238E27FC236}">
                <a16:creationId xmlns:a16="http://schemas.microsoft.com/office/drawing/2014/main" id="{9ECA96F4-AC8F-4041-9429-A1F2099F5D6B}"/>
              </a:ext>
            </a:extLst>
          </p:cNvPr>
          <p:cNvPicPr>
            <a:picLocks noChangeAspect="1"/>
          </p:cNvPicPr>
          <p:nvPr/>
        </p:nvPicPr>
        <p:blipFill>
          <a:blip r:embed="rId2"/>
          <a:stretch>
            <a:fillRect/>
          </a:stretch>
        </p:blipFill>
        <p:spPr>
          <a:xfrm>
            <a:off x="-5750" y="-2240"/>
            <a:ext cx="12203500" cy="6862479"/>
          </a:xfrm>
          <a:prstGeom prst="rect">
            <a:avLst/>
          </a:prstGeom>
        </p:spPr>
      </p:pic>
      <p:pic>
        <p:nvPicPr>
          <p:cNvPr id="3" name="Picture 3" descr="A close up of a sign&#10;&#10;Description automatically generated">
            <a:extLst>
              <a:ext uri="{FF2B5EF4-FFF2-40B4-BE49-F238E27FC236}">
                <a16:creationId xmlns:a16="http://schemas.microsoft.com/office/drawing/2014/main" id="{B16259A0-95FB-4EB3-89CE-9699DFA43D44}"/>
              </a:ext>
            </a:extLst>
          </p:cNvPr>
          <p:cNvPicPr>
            <a:picLocks noChangeAspect="1"/>
          </p:cNvPicPr>
          <p:nvPr/>
        </p:nvPicPr>
        <p:blipFill>
          <a:blip r:embed="rId3"/>
          <a:stretch>
            <a:fillRect/>
          </a:stretch>
        </p:blipFill>
        <p:spPr>
          <a:xfrm>
            <a:off x="9526437" y="856822"/>
            <a:ext cx="1636145" cy="1089940"/>
          </a:xfrm>
          <a:prstGeom prst="rect">
            <a:avLst/>
          </a:prstGeom>
        </p:spPr>
      </p:pic>
      <p:sp>
        <p:nvSpPr>
          <p:cNvPr id="4" name="TextBox 3">
            <a:extLst>
              <a:ext uri="{FF2B5EF4-FFF2-40B4-BE49-F238E27FC236}">
                <a16:creationId xmlns:a16="http://schemas.microsoft.com/office/drawing/2014/main" id="{B139EFC2-26D4-4EDF-ABFB-2BA269EE8FAD}"/>
              </a:ext>
            </a:extLst>
          </p:cNvPr>
          <p:cNvSpPr txBox="1"/>
          <p:nvPr/>
        </p:nvSpPr>
        <p:spPr>
          <a:xfrm>
            <a:off x="914400" y="1245080"/>
            <a:ext cx="449723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a:cs typeface="Arial"/>
              </a:rPr>
              <a:t>THANK YOU</a:t>
            </a:r>
          </a:p>
        </p:txBody>
      </p:sp>
      <p:pic>
        <p:nvPicPr>
          <p:cNvPr id="5" name="Picture 5" descr="A picture containing plate, tableware, drawing&#10;&#10;Description automatically generated">
            <a:extLst>
              <a:ext uri="{FF2B5EF4-FFF2-40B4-BE49-F238E27FC236}">
                <a16:creationId xmlns:a16="http://schemas.microsoft.com/office/drawing/2014/main" id="{08450C5A-9FBE-4AD1-8987-D90059A27EF1}"/>
              </a:ext>
            </a:extLst>
          </p:cNvPr>
          <p:cNvPicPr>
            <a:picLocks noChangeAspect="1"/>
          </p:cNvPicPr>
          <p:nvPr/>
        </p:nvPicPr>
        <p:blipFill>
          <a:blip r:embed="rId4"/>
          <a:stretch>
            <a:fillRect/>
          </a:stretch>
        </p:blipFill>
        <p:spPr>
          <a:xfrm>
            <a:off x="9641456" y="6271093"/>
            <a:ext cx="1693653" cy="239286"/>
          </a:xfrm>
          <a:prstGeom prst="rect">
            <a:avLst/>
          </a:prstGeom>
        </p:spPr>
      </p:pic>
    </p:spTree>
    <p:extLst>
      <p:ext uri="{BB962C8B-B14F-4D97-AF65-F5344CB8AC3E}">
        <p14:creationId xmlns:p14="http://schemas.microsoft.com/office/powerpoint/2010/main" val="2424838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close up of a logo&#10;&#10;Description automatically generated">
            <a:extLst>
              <a:ext uri="{FF2B5EF4-FFF2-40B4-BE49-F238E27FC236}">
                <a16:creationId xmlns:a16="http://schemas.microsoft.com/office/drawing/2014/main" id="{FDEDC11A-604C-4D92-BCB0-0570DB114D8B}"/>
              </a:ext>
            </a:extLst>
          </p:cNvPr>
          <p:cNvPicPr>
            <a:picLocks noChangeAspect="1"/>
          </p:cNvPicPr>
          <p:nvPr/>
        </p:nvPicPr>
        <p:blipFill>
          <a:blip r:embed="rId2"/>
          <a:stretch>
            <a:fillRect/>
          </a:stretch>
        </p:blipFill>
        <p:spPr>
          <a:xfrm>
            <a:off x="-136058" y="-35857"/>
            <a:ext cx="12332328" cy="6950524"/>
          </a:xfrm>
          <a:prstGeom prst="rect">
            <a:avLst/>
          </a:prstGeom>
        </p:spPr>
      </p:pic>
      <p:pic>
        <p:nvPicPr>
          <p:cNvPr id="6" name="Picture 6" descr="A close up of a sign&#10;&#10;Description automatically generated">
            <a:extLst>
              <a:ext uri="{FF2B5EF4-FFF2-40B4-BE49-F238E27FC236}">
                <a16:creationId xmlns:a16="http://schemas.microsoft.com/office/drawing/2014/main" id="{2C84A78A-F56C-4DFB-8688-7F37D959D867}"/>
              </a:ext>
            </a:extLst>
          </p:cNvPr>
          <p:cNvPicPr>
            <a:picLocks noChangeAspect="1"/>
          </p:cNvPicPr>
          <p:nvPr/>
        </p:nvPicPr>
        <p:blipFill>
          <a:blip r:embed="rId3"/>
          <a:stretch>
            <a:fillRect/>
          </a:stretch>
        </p:blipFill>
        <p:spPr>
          <a:xfrm>
            <a:off x="6593456" y="5586708"/>
            <a:ext cx="2743200" cy="716661"/>
          </a:xfrm>
          <a:prstGeom prst="rect">
            <a:avLst/>
          </a:prstGeom>
        </p:spPr>
      </p:pic>
      <p:sp>
        <p:nvSpPr>
          <p:cNvPr id="7" name="TextBox 6">
            <a:extLst>
              <a:ext uri="{FF2B5EF4-FFF2-40B4-BE49-F238E27FC236}">
                <a16:creationId xmlns:a16="http://schemas.microsoft.com/office/drawing/2014/main" id="{E690FEC5-C269-4FD2-ACB1-2DE5B2EF2584}"/>
              </a:ext>
            </a:extLst>
          </p:cNvPr>
          <p:cNvSpPr txBox="1"/>
          <p:nvPr/>
        </p:nvSpPr>
        <p:spPr>
          <a:xfrm>
            <a:off x="957533" y="5213231"/>
            <a:ext cx="4942935" cy="106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solidFill>
                <a:latin typeface="Arial"/>
                <a:cs typeface="Arial"/>
              </a:rPr>
              <a:t>Registered charity No 1123023</a:t>
            </a:r>
          </a:p>
          <a:p>
            <a:r>
              <a:rPr lang="en-US" sz="1050" dirty="0">
                <a:solidFill>
                  <a:schemeClr val="bg1"/>
                </a:solidFill>
                <a:latin typeface="Arial"/>
                <a:cs typeface="Arial"/>
              </a:rPr>
              <a:t>Registered in England and Wales, Company No 6389120</a:t>
            </a:r>
          </a:p>
          <a:p>
            <a:r>
              <a:rPr lang="en-US" sz="1050" dirty="0">
                <a:solidFill>
                  <a:schemeClr val="bg1"/>
                </a:solidFill>
                <a:latin typeface="Arial"/>
                <a:cs typeface="Arial"/>
              </a:rPr>
              <a:t>Registered office: </a:t>
            </a:r>
            <a:r>
              <a:rPr lang="en-US" sz="1050" b="1" dirty="0">
                <a:solidFill>
                  <a:schemeClr val="bg1"/>
                </a:solidFill>
                <a:latin typeface="Arial"/>
                <a:cs typeface="Arial"/>
              </a:rPr>
              <a:t>COPE</a:t>
            </a:r>
            <a:r>
              <a:rPr lang="en-US" sz="1050" dirty="0">
                <a:solidFill>
                  <a:schemeClr val="bg1"/>
                </a:solidFill>
                <a:latin typeface="Arial"/>
                <a:cs typeface="Arial"/>
              </a:rPr>
              <a:t> New Kings Court, Tollgate, Chandler's Ford,</a:t>
            </a:r>
            <a:br>
              <a:rPr lang="en-US" sz="1050" dirty="0">
                <a:latin typeface="Arial"/>
                <a:cs typeface="Arial"/>
              </a:rPr>
            </a:br>
            <a:r>
              <a:rPr lang="en-US" sz="1050" dirty="0">
                <a:solidFill>
                  <a:schemeClr val="bg1"/>
                </a:solidFill>
                <a:latin typeface="Arial"/>
                <a:cs typeface="Arial"/>
              </a:rPr>
              <a:t>Eastleigh, Hampshire, SO53 3LG, United Kingdom</a:t>
            </a:r>
          </a:p>
          <a:p>
            <a:endParaRPr lang="en-US" sz="1050">
              <a:solidFill>
                <a:schemeClr val="bg1"/>
              </a:solidFill>
              <a:latin typeface="Arial"/>
              <a:cs typeface="Arial"/>
            </a:endParaRPr>
          </a:p>
          <a:p>
            <a:r>
              <a:rPr lang="en-US" sz="1050" dirty="0">
                <a:solidFill>
                  <a:schemeClr val="bg1"/>
                </a:solidFill>
                <a:latin typeface="Arial"/>
                <a:cs typeface="Arial"/>
              </a:rPr>
              <a:t>©2021 Committee on Publication Ethics (CC BY-NC-ND 4.0)</a:t>
            </a:r>
          </a:p>
        </p:txBody>
      </p:sp>
      <p:pic>
        <p:nvPicPr>
          <p:cNvPr id="8" name="Picture 8" descr="A close up of a sign&#10;&#10;Description automatically generated">
            <a:extLst>
              <a:ext uri="{FF2B5EF4-FFF2-40B4-BE49-F238E27FC236}">
                <a16:creationId xmlns:a16="http://schemas.microsoft.com/office/drawing/2014/main" id="{2A6D3265-F082-4C84-B065-BB9150D038FA}"/>
              </a:ext>
            </a:extLst>
          </p:cNvPr>
          <p:cNvPicPr>
            <a:picLocks noChangeAspect="1"/>
          </p:cNvPicPr>
          <p:nvPr/>
        </p:nvPicPr>
        <p:blipFill>
          <a:blip r:embed="rId4"/>
          <a:stretch>
            <a:fillRect/>
          </a:stretch>
        </p:blipFill>
        <p:spPr>
          <a:xfrm>
            <a:off x="1043797" y="3617274"/>
            <a:ext cx="1434861" cy="903034"/>
          </a:xfrm>
          <a:prstGeom prst="rect">
            <a:avLst/>
          </a:prstGeom>
        </p:spPr>
      </p:pic>
      <p:sp>
        <p:nvSpPr>
          <p:cNvPr id="9" name="TextBox 8">
            <a:extLst>
              <a:ext uri="{FF2B5EF4-FFF2-40B4-BE49-F238E27FC236}">
                <a16:creationId xmlns:a16="http://schemas.microsoft.com/office/drawing/2014/main" id="{0382C24A-A53A-42FF-8ECF-17003E41F9DB}"/>
              </a:ext>
            </a:extLst>
          </p:cNvPr>
          <p:cNvSpPr txBox="1"/>
          <p:nvPr/>
        </p:nvSpPr>
        <p:spPr>
          <a:xfrm>
            <a:off x="6923686" y="4729521"/>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solidFill>
                  <a:schemeClr val="bg1"/>
                </a:solidFill>
                <a:latin typeface="Arial"/>
                <a:cs typeface="Arial"/>
              </a:rPr>
              <a:t>facebook.com/publicationethics</a:t>
            </a:r>
          </a:p>
        </p:txBody>
      </p:sp>
      <p:pic>
        <p:nvPicPr>
          <p:cNvPr id="10" name="Picture 10" descr="A picture containing drawing, monitor, train&#10;&#10;Description automatically generated">
            <a:extLst>
              <a:ext uri="{FF2B5EF4-FFF2-40B4-BE49-F238E27FC236}">
                <a16:creationId xmlns:a16="http://schemas.microsoft.com/office/drawing/2014/main" id="{69BFAFE6-7767-413C-81C3-83F7D285C893}"/>
              </a:ext>
            </a:extLst>
          </p:cNvPr>
          <p:cNvPicPr>
            <a:picLocks noChangeAspect="1"/>
          </p:cNvPicPr>
          <p:nvPr/>
        </p:nvPicPr>
        <p:blipFill>
          <a:blip r:embed="rId5"/>
          <a:stretch>
            <a:fillRect/>
          </a:stretch>
        </p:blipFill>
        <p:spPr>
          <a:xfrm>
            <a:off x="6646383" y="4693399"/>
            <a:ext cx="299050" cy="299050"/>
          </a:xfrm>
          <a:prstGeom prst="rect">
            <a:avLst/>
          </a:prstGeom>
        </p:spPr>
      </p:pic>
      <p:pic>
        <p:nvPicPr>
          <p:cNvPr id="11" name="Picture 11" descr="A picture containing drawing&#10;&#10;Description automatically generated">
            <a:extLst>
              <a:ext uri="{FF2B5EF4-FFF2-40B4-BE49-F238E27FC236}">
                <a16:creationId xmlns:a16="http://schemas.microsoft.com/office/drawing/2014/main" id="{C615A3F6-4BA0-49F2-8A1A-AFB8153C8D10}"/>
              </a:ext>
            </a:extLst>
          </p:cNvPr>
          <p:cNvPicPr>
            <a:picLocks noChangeAspect="1"/>
          </p:cNvPicPr>
          <p:nvPr/>
        </p:nvPicPr>
        <p:blipFill>
          <a:blip r:embed="rId6"/>
          <a:stretch>
            <a:fillRect/>
          </a:stretch>
        </p:blipFill>
        <p:spPr>
          <a:xfrm>
            <a:off x="7740050" y="5149250"/>
            <a:ext cx="299050" cy="299050"/>
          </a:xfrm>
          <a:prstGeom prst="rect">
            <a:avLst/>
          </a:prstGeom>
        </p:spPr>
      </p:pic>
      <p:pic>
        <p:nvPicPr>
          <p:cNvPr id="12" name="Picture 12" descr="A close up of a sign&#10;&#10;Description automatically generated">
            <a:extLst>
              <a:ext uri="{FF2B5EF4-FFF2-40B4-BE49-F238E27FC236}">
                <a16:creationId xmlns:a16="http://schemas.microsoft.com/office/drawing/2014/main" id="{9D33B7E2-CB72-44CA-A367-CD7CB1CBDABB}"/>
              </a:ext>
            </a:extLst>
          </p:cNvPr>
          <p:cNvPicPr>
            <a:picLocks noChangeAspect="1"/>
          </p:cNvPicPr>
          <p:nvPr/>
        </p:nvPicPr>
        <p:blipFill>
          <a:blip r:embed="rId7"/>
          <a:stretch>
            <a:fillRect/>
          </a:stretch>
        </p:blipFill>
        <p:spPr>
          <a:xfrm>
            <a:off x="6644405" y="5148442"/>
            <a:ext cx="299050" cy="299050"/>
          </a:xfrm>
          <a:prstGeom prst="rect">
            <a:avLst/>
          </a:prstGeom>
        </p:spPr>
      </p:pic>
      <p:sp>
        <p:nvSpPr>
          <p:cNvPr id="14" name="TextBox 13">
            <a:extLst>
              <a:ext uri="{FF2B5EF4-FFF2-40B4-BE49-F238E27FC236}">
                <a16:creationId xmlns:a16="http://schemas.microsoft.com/office/drawing/2014/main" id="{730F362F-8358-4756-8631-F3EB8B33EA15}"/>
              </a:ext>
            </a:extLst>
          </p:cNvPr>
          <p:cNvSpPr txBox="1"/>
          <p:nvPr/>
        </p:nvSpPr>
        <p:spPr>
          <a:xfrm>
            <a:off x="6924675" y="5181600"/>
            <a:ext cx="73818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solidFill>
                  <a:schemeClr val="bg1"/>
                </a:solidFill>
                <a:latin typeface="Arial"/>
                <a:cs typeface="Arial"/>
              </a:rPr>
              <a:t>@C0PE</a:t>
            </a:r>
            <a:endParaRPr lang="en-US" sz="1050">
              <a:solidFill>
                <a:schemeClr val="bg1"/>
              </a:solidFill>
              <a:latin typeface="Arial"/>
              <a:cs typeface="Calibri"/>
            </a:endParaRPr>
          </a:p>
        </p:txBody>
      </p:sp>
      <p:sp>
        <p:nvSpPr>
          <p:cNvPr id="15" name="TextBox 14">
            <a:extLst>
              <a:ext uri="{FF2B5EF4-FFF2-40B4-BE49-F238E27FC236}">
                <a16:creationId xmlns:a16="http://schemas.microsoft.com/office/drawing/2014/main" id="{D41FA8AA-A0B9-40A3-8EF4-A6A4EC040253}"/>
              </a:ext>
            </a:extLst>
          </p:cNvPr>
          <p:cNvSpPr txBox="1"/>
          <p:nvPr/>
        </p:nvSpPr>
        <p:spPr>
          <a:xfrm>
            <a:off x="8020050" y="5191125"/>
            <a:ext cx="71913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solidFill>
                  <a:schemeClr val="bg1"/>
                </a:solidFill>
                <a:latin typeface="Arial"/>
                <a:cs typeface="Arial"/>
              </a:rPr>
              <a:t>LinkedIn</a:t>
            </a:r>
            <a:endParaRPr lang="en-US"/>
          </a:p>
        </p:txBody>
      </p:sp>
      <p:pic>
        <p:nvPicPr>
          <p:cNvPr id="16" name="Picture 16" descr="A picture containing plate, tableware, drawing&#10;&#10;Description automatically generated">
            <a:extLst>
              <a:ext uri="{FF2B5EF4-FFF2-40B4-BE49-F238E27FC236}">
                <a16:creationId xmlns:a16="http://schemas.microsoft.com/office/drawing/2014/main" id="{34C34DAD-34AF-4070-AC4A-023F55DEF350}"/>
              </a:ext>
            </a:extLst>
          </p:cNvPr>
          <p:cNvPicPr>
            <a:picLocks noChangeAspect="1"/>
          </p:cNvPicPr>
          <p:nvPr/>
        </p:nvPicPr>
        <p:blipFill>
          <a:blip r:embed="rId8"/>
          <a:stretch>
            <a:fillRect/>
          </a:stretch>
        </p:blipFill>
        <p:spPr>
          <a:xfrm>
            <a:off x="1043797" y="4703960"/>
            <a:ext cx="2067465" cy="296795"/>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01C7C8-15B3-4C00-8DA8-7A186C3A8BD1}"/>
              </a:ext>
            </a:extLst>
          </p:cNvPr>
          <p:cNvSpPr/>
          <p:nvPr/>
        </p:nvSpPr>
        <p:spPr>
          <a:xfrm>
            <a:off x="-94340" y="1708"/>
            <a:ext cx="12320997"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2" name="TextBox 1">
            <a:extLst>
              <a:ext uri="{FF2B5EF4-FFF2-40B4-BE49-F238E27FC236}">
                <a16:creationId xmlns:a16="http://schemas.microsoft.com/office/drawing/2014/main" id="{CBB3FAB8-BDD8-4A75-BC1E-078F9D26B3D3}"/>
              </a:ext>
            </a:extLst>
          </p:cNvPr>
          <p:cNvSpPr txBox="1"/>
          <p:nvPr/>
        </p:nvSpPr>
        <p:spPr>
          <a:xfrm>
            <a:off x="850900" y="1605485"/>
            <a:ext cx="103505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595959"/>
                </a:solidFill>
                <a:latin typeface="Arial"/>
                <a:ea typeface="+mn-lt"/>
                <a:cs typeface="Arial"/>
              </a:rPr>
              <a:t>WELCOME TO THE COPE FORUM</a:t>
            </a:r>
            <a:endParaRPr lang="en-US" sz="2000" b="1">
              <a:solidFill>
                <a:srgbClr val="595959"/>
              </a:solidFill>
              <a:latin typeface="Arial"/>
              <a:cs typeface="Arial"/>
            </a:endParaRPr>
          </a:p>
        </p:txBody>
      </p:sp>
      <p:pic>
        <p:nvPicPr>
          <p:cNvPr id="3" name="Picture 3" descr="A close up of a sign&#10;&#10;Description automatically generated">
            <a:extLst>
              <a:ext uri="{FF2B5EF4-FFF2-40B4-BE49-F238E27FC236}">
                <a16:creationId xmlns:a16="http://schemas.microsoft.com/office/drawing/2014/main" id="{4875737A-49F4-4B45-AC1E-FED0075BCD4F}"/>
              </a:ext>
            </a:extLst>
          </p:cNvPr>
          <p:cNvPicPr>
            <a:picLocks noChangeAspect="1"/>
          </p:cNvPicPr>
          <p:nvPr/>
        </p:nvPicPr>
        <p:blipFill>
          <a:blip r:embed="rId2"/>
          <a:stretch>
            <a:fillRect/>
          </a:stretch>
        </p:blipFill>
        <p:spPr>
          <a:xfrm>
            <a:off x="952500" y="380932"/>
            <a:ext cx="1282700" cy="830907"/>
          </a:xfrm>
          <a:prstGeom prst="rect">
            <a:avLst/>
          </a:prstGeom>
        </p:spPr>
      </p:pic>
      <p:pic>
        <p:nvPicPr>
          <p:cNvPr id="4" name="Picture 4" descr="A close up of a sign&#10;&#10;Description automatically generated">
            <a:extLst>
              <a:ext uri="{FF2B5EF4-FFF2-40B4-BE49-F238E27FC236}">
                <a16:creationId xmlns:a16="http://schemas.microsoft.com/office/drawing/2014/main" id="{0B5D4FB7-D932-44B2-A778-D9AA86D70C6F}"/>
              </a:ext>
            </a:extLst>
          </p:cNvPr>
          <p:cNvPicPr>
            <a:picLocks noChangeAspect="1"/>
          </p:cNvPicPr>
          <p:nvPr/>
        </p:nvPicPr>
        <p:blipFill>
          <a:blip r:embed="rId3"/>
          <a:stretch>
            <a:fillRect/>
          </a:stretch>
        </p:blipFill>
        <p:spPr>
          <a:xfrm>
            <a:off x="8458200" y="444406"/>
            <a:ext cx="2743200" cy="716661"/>
          </a:xfrm>
          <a:prstGeom prst="rect">
            <a:avLst/>
          </a:prstGeom>
        </p:spPr>
      </p:pic>
      <p:sp>
        <p:nvSpPr>
          <p:cNvPr id="6" name="Footer Placeholder 5">
            <a:extLst>
              <a:ext uri="{FF2B5EF4-FFF2-40B4-BE49-F238E27FC236}">
                <a16:creationId xmlns:a16="http://schemas.microsoft.com/office/drawing/2014/main" id="{46CE4E00-D1D1-46D8-B5BA-696D04F2DEA1}"/>
              </a:ext>
            </a:extLst>
          </p:cNvPr>
          <p:cNvSpPr>
            <a:spLocks noGrp="1"/>
          </p:cNvSpPr>
          <p:nvPr>
            <p:ph type="ftr" sz="quarter" idx="11"/>
          </p:nvPr>
        </p:nvSpPr>
        <p:spPr>
          <a:xfrm>
            <a:off x="950495" y="6075613"/>
            <a:ext cx="10344484" cy="458703"/>
          </a:xfrm>
        </p:spPr>
        <p:txBody>
          <a:bodyPr/>
          <a:lstStyle/>
          <a:p>
            <a:endParaRPr lang="en-US"/>
          </a:p>
        </p:txBody>
      </p:sp>
      <p:sp>
        <p:nvSpPr>
          <p:cNvPr id="8" name="TextBox 7">
            <a:extLst>
              <a:ext uri="{FF2B5EF4-FFF2-40B4-BE49-F238E27FC236}">
                <a16:creationId xmlns:a16="http://schemas.microsoft.com/office/drawing/2014/main" id="{D857BC8A-D795-4366-AC7A-C04A8CEABF18}"/>
              </a:ext>
            </a:extLst>
          </p:cNvPr>
          <p:cNvSpPr txBox="1"/>
          <p:nvPr/>
        </p:nvSpPr>
        <p:spPr>
          <a:xfrm>
            <a:off x="934701" y="3570590"/>
            <a:ext cx="190960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595959"/>
                </a:solidFill>
                <a:latin typeface="Arial"/>
                <a:ea typeface="+mn-lt"/>
                <a:cs typeface="+mn-lt"/>
              </a:rPr>
              <a:t>All attendees </a:t>
            </a:r>
            <a:br>
              <a:rPr lang="en-US" sz="1400" b="1" dirty="0">
                <a:solidFill>
                  <a:srgbClr val="595959"/>
                </a:solidFill>
                <a:latin typeface="Arial"/>
                <a:ea typeface="+mn-lt"/>
                <a:cs typeface="+mn-lt"/>
              </a:rPr>
            </a:br>
            <a:r>
              <a:rPr lang="en-US" sz="1400" b="1" dirty="0">
                <a:solidFill>
                  <a:srgbClr val="595959"/>
                </a:solidFill>
                <a:latin typeface="Arial"/>
                <a:ea typeface="+mn-lt"/>
                <a:cs typeface="+mn-lt"/>
              </a:rPr>
              <a:t>will be ‘muted’ throughout the meeting to </a:t>
            </a:r>
            <a:r>
              <a:rPr lang="en-US" sz="1400" b="1" dirty="0" err="1">
                <a:solidFill>
                  <a:srgbClr val="595959"/>
                </a:solidFill>
                <a:latin typeface="Arial"/>
                <a:ea typeface="+mn-lt"/>
                <a:cs typeface="+mn-lt"/>
              </a:rPr>
              <a:t>optimise</a:t>
            </a:r>
            <a:r>
              <a:rPr lang="en-US" sz="1400" b="1" dirty="0">
                <a:solidFill>
                  <a:srgbClr val="595959"/>
                </a:solidFill>
                <a:latin typeface="Arial"/>
                <a:ea typeface="+mn-lt"/>
                <a:cs typeface="+mn-lt"/>
              </a:rPr>
              <a:t> audio quality.</a:t>
            </a:r>
            <a:endParaRPr lang="en-US" b="1" dirty="0">
              <a:solidFill>
                <a:srgbClr val="595959"/>
              </a:solidFill>
              <a:latin typeface="Arial"/>
              <a:cs typeface="Arial"/>
            </a:endParaRPr>
          </a:p>
        </p:txBody>
      </p:sp>
      <p:sp>
        <p:nvSpPr>
          <p:cNvPr id="11" name="TextBox 10">
            <a:extLst>
              <a:ext uri="{FF2B5EF4-FFF2-40B4-BE49-F238E27FC236}">
                <a16:creationId xmlns:a16="http://schemas.microsoft.com/office/drawing/2014/main" id="{A18C4761-0147-4408-9322-45479AB73F44}"/>
              </a:ext>
            </a:extLst>
          </p:cNvPr>
          <p:cNvSpPr txBox="1"/>
          <p:nvPr/>
        </p:nvSpPr>
        <p:spPr>
          <a:xfrm>
            <a:off x="3048559" y="3570590"/>
            <a:ext cx="2476391"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595959"/>
                </a:solidFill>
                <a:latin typeface="Arial"/>
                <a:ea typeface="+mn-lt"/>
                <a:cs typeface="+mn-lt"/>
              </a:rPr>
              <a:t>If you wish to make </a:t>
            </a:r>
            <a:br>
              <a:rPr lang="en-US" sz="1400" b="1" dirty="0">
                <a:solidFill>
                  <a:srgbClr val="595959"/>
                </a:solidFill>
                <a:latin typeface="Arial"/>
                <a:ea typeface="+mn-lt"/>
                <a:cs typeface="+mn-lt"/>
              </a:rPr>
            </a:br>
            <a:r>
              <a:rPr lang="en-US" sz="1400" b="1" dirty="0">
                <a:solidFill>
                  <a:srgbClr val="595959"/>
                </a:solidFill>
                <a:latin typeface="Arial"/>
                <a:ea typeface="+mn-lt"/>
                <a:cs typeface="+mn-lt"/>
              </a:rPr>
              <a:t>a comment or ask a question, ‘raise your hand’ and you will be unmuted by the </a:t>
            </a:r>
            <a:r>
              <a:rPr lang="en-US" sz="1400" b="1" dirty="0" err="1">
                <a:solidFill>
                  <a:srgbClr val="595959"/>
                </a:solidFill>
                <a:latin typeface="Arial"/>
                <a:ea typeface="+mn-lt"/>
                <a:cs typeface="+mn-lt"/>
              </a:rPr>
              <a:t>organiser</a:t>
            </a:r>
            <a:r>
              <a:rPr lang="en-US" sz="1400" b="1" dirty="0">
                <a:solidFill>
                  <a:srgbClr val="595959"/>
                </a:solidFill>
                <a:latin typeface="Arial"/>
                <a:ea typeface="+mn-lt"/>
                <a:cs typeface="+mn-lt"/>
              </a:rPr>
              <a:t>.</a:t>
            </a:r>
            <a:endParaRPr lang="en-US" b="1">
              <a:solidFill>
                <a:srgbClr val="595959"/>
              </a:solidFill>
              <a:latin typeface="Arial"/>
              <a:cs typeface="Arial"/>
            </a:endParaRPr>
          </a:p>
        </p:txBody>
      </p:sp>
      <p:sp>
        <p:nvSpPr>
          <p:cNvPr id="12" name="TextBox 11">
            <a:extLst>
              <a:ext uri="{FF2B5EF4-FFF2-40B4-BE49-F238E27FC236}">
                <a16:creationId xmlns:a16="http://schemas.microsoft.com/office/drawing/2014/main" id="{73F94D18-8534-4181-A1FF-529AF25C636B}"/>
              </a:ext>
            </a:extLst>
          </p:cNvPr>
          <p:cNvSpPr txBox="1"/>
          <p:nvPr/>
        </p:nvSpPr>
        <p:spPr>
          <a:xfrm>
            <a:off x="5693125" y="3570590"/>
            <a:ext cx="265452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595959"/>
                </a:solidFill>
                <a:latin typeface="Arial"/>
                <a:ea typeface="+mn-lt"/>
                <a:cs typeface="+mn-lt"/>
              </a:rPr>
              <a:t>Alternatively, click in the Question field and type in your comment or question, and one of the COPE team will respond or may </a:t>
            </a:r>
            <a:br>
              <a:rPr lang="en-US" sz="1400" b="1" dirty="0">
                <a:solidFill>
                  <a:srgbClr val="595959"/>
                </a:solidFill>
                <a:latin typeface="Arial"/>
                <a:ea typeface="+mn-lt"/>
                <a:cs typeface="+mn-lt"/>
              </a:rPr>
            </a:br>
            <a:r>
              <a:rPr lang="en-US" sz="1400" b="1" dirty="0">
                <a:solidFill>
                  <a:srgbClr val="595959"/>
                </a:solidFill>
                <a:latin typeface="Arial"/>
                <a:ea typeface="+mn-lt"/>
                <a:cs typeface="+mn-lt"/>
              </a:rPr>
              <a:t>speak on your behalf.</a:t>
            </a:r>
            <a:endParaRPr lang="en-US">
              <a:solidFill>
                <a:srgbClr val="595959"/>
              </a:solidFill>
              <a:latin typeface="Calibri" panose="020F0502020204030204"/>
              <a:cs typeface="Calibri" panose="020F0502020204030204"/>
            </a:endParaRPr>
          </a:p>
        </p:txBody>
      </p:sp>
      <p:sp>
        <p:nvSpPr>
          <p:cNvPr id="14" name="TextBox 13">
            <a:extLst>
              <a:ext uri="{FF2B5EF4-FFF2-40B4-BE49-F238E27FC236}">
                <a16:creationId xmlns:a16="http://schemas.microsoft.com/office/drawing/2014/main" id="{2BA567BE-51D7-49DF-B642-7CBE690DA72E}"/>
              </a:ext>
            </a:extLst>
          </p:cNvPr>
          <p:cNvSpPr txBox="1"/>
          <p:nvPr/>
        </p:nvSpPr>
        <p:spPr>
          <a:xfrm>
            <a:off x="8608592" y="3570590"/>
            <a:ext cx="265452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595959"/>
                </a:solidFill>
                <a:latin typeface="Arial"/>
                <a:ea typeface="+mn-lt"/>
                <a:cs typeface="+mn-lt"/>
              </a:rPr>
              <a:t>If you are using a mobile device, there is no ‘raise your hand option’ so please let the </a:t>
            </a:r>
            <a:r>
              <a:rPr lang="en-US" sz="1400" b="1" err="1">
                <a:solidFill>
                  <a:srgbClr val="595959"/>
                </a:solidFill>
                <a:latin typeface="Arial"/>
                <a:ea typeface="+mn-lt"/>
                <a:cs typeface="+mn-lt"/>
              </a:rPr>
              <a:t>organiser</a:t>
            </a:r>
            <a:r>
              <a:rPr lang="en-US" sz="1400" b="1" dirty="0">
                <a:solidFill>
                  <a:srgbClr val="595959"/>
                </a:solidFill>
                <a:latin typeface="Arial"/>
                <a:ea typeface="+mn-lt"/>
                <a:cs typeface="+mn-lt"/>
              </a:rPr>
              <a:t> know by using the Question box </a:t>
            </a:r>
            <a:br>
              <a:rPr lang="en-US" sz="1400" b="1" dirty="0">
                <a:solidFill>
                  <a:srgbClr val="595959"/>
                </a:solidFill>
                <a:latin typeface="Arial"/>
                <a:ea typeface="+mn-lt"/>
                <a:cs typeface="+mn-lt"/>
              </a:rPr>
            </a:br>
            <a:r>
              <a:rPr lang="en-US" sz="1400" b="1" dirty="0">
                <a:solidFill>
                  <a:srgbClr val="595959"/>
                </a:solidFill>
                <a:latin typeface="Arial"/>
                <a:ea typeface="+mn-lt"/>
                <a:cs typeface="+mn-lt"/>
              </a:rPr>
              <a:t>if you wish to speak.</a:t>
            </a:r>
            <a:endParaRPr lang="en-US" b="1">
              <a:solidFill>
                <a:srgbClr val="595959"/>
              </a:solidFill>
              <a:latin typeface="Arial"/>
              <a:cs typeface="Calibri"/>
            </a:endParaRPr>
          </a:p>
        </p:txBody>
      </p:sp>
      <p:sp>
        <p:nvSpPr>
          <p:cNvPr id="21" name="TextBox 20">
            <a:extLst>
              <a:ext uri="{FF2B5EF4-FFF2-40B4-BE49-F238E27FC236}">
                <a16:creationId xmlns:a16="http://schemas.microsoft.com/office/drawing/2014/main" id="{78568FAD-1AC9-4188-B835-FFEE3A44A772}"/>
              </a:ext>
            </a:extLst>
          </p:cNvPr>
          <p:cNvSpPr txBox="1"/>
          <p:nvPr/>
        </p:nvSpPr>
        <p:spPr>
          <a:xfrm>
            <a:off x="848458" y="5307946"/>
            <a:ext cx="104921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dirty="0">
                <a:solidFill>
                  <a:srgbClr val="595959"/>
                </a:solidFill>
                <a:latin typeface="Arial"/>
                <a:ea typeface="+mn-lt"/>
                <a:cs typeface="+mn-lt"/>
              </a:rPr>
              <a:t>The meeting will be recorded to facilitate the writing of the discussion commentary and case summaries. Recordings will be deleted on approval of the summaries. Please see our privacy policy on our website if you have any questions.</a:t>
            </a:r>
            <a:endParaRPr lang="en-US" sz="1400" b="1" dirty="0">
              <a:solidFill>
                <a:srgbClr val="595959"/>
              </a:solidFill>
              <a:latin typeface="Arial"/>
              <a:cs typeface="Arial"/>
            </a:endParaRPr>
          </a:p>
        </p:txBody>
      </p:sp>
      <p:pic>
        <p:nvPicPr>
          <p:cNvPr id="10" name="Picture 16" descr="Icon&#10;&#10;Description automatically generated">
            <a:extLst>
              <a:ext uri="{FF2B5EF4-FFF2-40B4-BE49-F238E27FC236}">
                <a16:creationId xmlns:a16="http://schemas.microsoft.com/office/drawing/2014/main" id="{BF0D9788-85E1-4F25-B94A-949D0764B15E}"/>
              </a:ext>
            </a:extLst>
          </p:cNvPr>
          <p:cNvPicPr>
            <a:picLocks noChangeAspect="1"/>
          </p:cNvPicPr>
          <p:nvPr/>
        </p:nvPicPr>
        <p:blipFill>
          <a:blip r:embed="rId4"/>
          <a:stretch>
            <a:fillRect/>
          </a:stretch>
        </p:blipFill>
        <p:spPr>
          <a:xfrm>
            <a:off x="3579202" y="2194737"/>
            <a:ext cx="1352550" cy="1352550"/>
          </a:xfrm>
          <a:prstGeom prst="rect">
            <a:avLst/>
          </a:prstGeom>
        </p:spPr>
      </p:pic>
      <p:pic>
        <p:nvPicPr>
          <p:cNvPr id="17" name="Picture 21" descr="Icon&#10;&#10;Description automatically generated">
            <a:extLst>
              <a:ext uri="{FF2B5EF4-FFF2-40B4-BE49-F238E27FC236}">
                <a16:creationId xmlns:a16="http://schemas.microsoft.com/office/drawing/2014/main" id="{873A7B6B-009D-44AD-AFE4-67576F616A07}"/>
              </a:ext>
            </a:extLst>
          </p:cNvPr>
          <p:cNvPicPr>
            <a:picLocks noChangeAspect="1"/>
          </p:cNvPicPr>
          <p:nvPr/>
        </p:nvPicPr>
        <p:blipFill>
          <a:blip r:embed="rId5"/>
          <a:stretch>
            <a:fillRect/>
          </a:stretch>
        </p:blipFill>
        <p:spPr>
          <a:xfrm>
            <a:off x="6326796" y="2140309"/>
            <a:ext cx="1412420" cy="1406978"/>
          </a:xfrm>
          <a:prstGeom prst="rect">
            <a:avLst/>
          </a:prstGeom>
        </p:spPr>
      </p:pic>
      <p:pic>
        <p:nvPicPr>
          <p:cNvPr id="22" name="Picture 22" descr="Graphical user interface, icon&#10;&#10;Description automatically generated">
            <a:extLst>
              <a:ext uri="{FF2B5EF4-FFF2-40B4-BE49-F238E27FC236}">
                <a16:creationId xmlns:a16="http://schemas.microsoft.com/office/drawing/2014/main" id="{7B6CBE92-914A-4434-A054-55BCE11CDB84}"/>
              </a:ext>
            </a:extLst>
          </p:cNvPr>
          <p:cNvPicPr>
            <a:picLocks noChangeAspect="1"/>
          </p:cNvPicPr>
          <p:nvPr/>
        </p:nvPicPr>
        <p:blipFill>
          <a:blip r:embed="rId6"/>
          <a:stretch>
            <a:fillRect/>
          </a:stretch>
        </p:blipFill>
        <p:spPr>
          <a:xfrm>
            <a:off x="9190578" y="2140309"/>
            <a:ext cx="1477734" cy="1428749"/>
          </a:xfrm>
          <a:prstGeom prst="rect">
            <a:avLst/>
          </a:prstGeom>
        </p:spPr>
      </p:pic>
      <p:pic>
        <p:nvPicPr>
          <p:cNvPr id="23" name="Picture 23" descr="Icon&#10;&#10;Description automatically generated">
            <a:extLst>
              <a:ext uri="{FF2B5EF4-FFF2-40B4-BE49-F238E27FC236}">
                <a16:creationId xmlns:a16="http://schemas.microsoft.com/office/drawing/2014/main" id="{9045CB0C-B4C9-44BA-BC4A-30587FE32A76}"/>
              </a:ext>
            </a:extLst>
          </p:cNvPr>
          <p:cNvPicPr>
            <a:picLocks noChangeAspect="1"/>
          </p:cNvPicPr>
          <p:nvPr/>
        </p:nvPicPr>
        <p:blipFill>
          <a:blip r:embed="rId7"/>
          <a:stretch>
            <a:fillRect/>
          </a:stretch>
        </p:blipFill>
        <p:spPr>
          <a:xfrm>
            <a:off x="1199417" y="2194737"/>
            <a:ext cx="1352550" cy="1352550"/>
          </a:xfrm>
          <a:prstGeom prst="rect">
            <a:avLst/>
          </a:prstGeom>
        </p:spPr>
      </p:pic>
      <p:cxnSp>
        <p:nvCxnSpPr>
          <p:cNvPr id="5" name="Straight Arrow Connector 4">
            <a:extLst>
              <a:ext uri="{FF2B5EF4-FFF2-40B4-BE49-F238E27FC236}">
                <a16:creationId xmlns:a16="http://schemas.microsoft.com/office/drawing/2014/main" id="{EC9DEDE9-81DF-415A-B3C5-517E681B7A93}"/>
              </a:ext>
            </a:extLst>
          </p:cNvPr>
          <p:cNvCxnSpPr/>
          <p:nvPr/>
        </p:nvCxnSpPr>
        <p:spPr>
          <a:xfrm>
            <a:off x="951499" y="6064917"/>
            <a:ext cx="10347156" cy="0"/>
          </a:xfrm>
          <a:prstGeom prst="straightConnector1">
            <a:avLst/>
          </a:prstGeom>
          <a:ln>
            <a:solidFill>
              <a:srgbClr val="966E91"/>
            </a:solidFill>
          </a:ln>
        </p:spPr>
        <p:style>
          <a:lnRef idx="2">
            <a:schemeClr val="accent3"/>
          </a:lnRef>
          <a:fillRef idx="0">
            <a:schemeClr val="accent3"/>
          </a:fillRef>
          <a:effectRef idx="1">
            <a:schemeClr val="accent3"/>
          </a:effectRef>
          <a:fontRef idx="minor">
            <a:schemeClr val="tx1"/>
          </a:fontRef>
        </p:style>
      </p:cxnSp>
      <p:pic>
        <p:nvPicPr>
          <p:cNvPr id="16" name="Picture 10" descr="A picture containing plate, tableware, drawing&#10;&#10;Description automatically generated">
            <a:extLst>
              <a:ext uri="{FF2B5EF4-FFF2-40B4-BE49-F238E27FC236}">
                <a16:creationId xmlns:a16="http://schemas.microsoft.com/office/drawing/2014/main" id="{FF1AFE09-E370-445A-BDBE-23EE31CF6988}"/>
              </a:ext>
            </a:extLst>
          </p:cNvPr>
          <p:cNvPicPr>
            <a:picLocks noChangeAspect="1"/>
          </p:cNvPicPr>
          <p:nvPr/>
        </p:nvPicPr>
        <p:blipFill>
          <a:blip r:embed="rId8"/>
          <a:stretch>
            <a:fillRect/>
          </a:stretch>
        </p:blipFill>
        <p:spPr>
          <a:xfrm>
            <a:off x="9555192" y="6271092"/>
            <a:ext cx="1751163" cy="239286"/>
          </a:xfrm>
          <a:prstGeom prst="rect">
            <a:avLst/>
          </a:prstGeom>
        </p:spPr>
      </p:pic>
    </p:spTree>
    <p:extLst>
      <p:ext uri="{BB962C8B-B14F-4D97-AF65-F5344CB8AC3E}">
        <p14:creationId xmlns:p14="http://schemas.microsoft.com/office/powerpoint/2010/main" val="2804028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B3FAB8-BDD8-4A75-BC1E-078F9D26B3D3}"/>
              </a:ext>
            </a:extLst>
          </p:cNvPr>
          <p:cNvSpPr txBox="1"/>
          <p:nvPr/>
        </p:nvSpPr>
        <p:spPr>
          <a:xfrm>
            <a:off x="850900" y="1481915"/>
            <a:ext cx="103505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65000"/>
                    <a:lumOff val="35000"/>
                  </a:schemeClr>
                </a:solidFill>
                <a:latin typeface="Arial"/>
                <a:cs typeface="Arial"/>
              </a:rPr>
              <a:t>UPDATE OF COPE ACTIVITIES</a:t>
            </a:r>
          </a:p>
        </p:txBody>
      </p:sp>
      <p:pic>
        <p:nvPicPr>
          <p:cNvPr id="3" name="Picture 3" descr="A close up of a sign&#10;&#10;Description automatically generated">
            <a:extLst>
              <a:ext uri="{FF2B5EF4-FFF2-40B4-BE49-F238E27FC236}">
                <a16:creationId xmlns:a16="http://schemas.microsoft.com/office/drawing/2014/main" id="{4875737A-49F4-4B45-AC1E-FED0075BCD4F}"/>
              </a:ext>
            </a:extLst>
          </p:cNvPr>
          <p:cNvPicPr>
            <a:picLocks noChangeAspect="1"/>
          </p:cNvPicPr>
          <p:nvPr/>
        </p:nvPicPr>
        <p:blipFill>
          <a:blip r:embed="rId3"/>
          <a:stretch>
            <a:fillRect/>
          </a:stretch>
        </p:blipFill>
        <p:spPr>
          <a:xfrm>
            <a:off x="952500" y="380932"/>
            <a:ext cx="1282700" cy="830907"/>
          </a:xfrm>
          <a:prstGeom prst="rect">
            <a:avLst/>
          </a:prstGeom>
        </p:spPr>
      </p:pic>
      <p:pic>
        <p:nvPicPr>
          <p:cNvPr id="4" name="Picture 4" descr="A close up of a sign&#10;&#10;Description automatically generated">
            <a:extLst>
              <a:ext uri="{FF2B5EF4-FFF2-40B4-BE49-F238E27FC236}">
                <a16:creationId xmlns:a16="http://schemas.microsoft.com/office/drawing/2014/main" id="{0B5D4FB7-D932-44B2-A778-D9AA86D70C6F}"/>
              </a:ext>
            </a:extLst>
          </p:cNvPr>
          <p:cNvPicPr>
            <a:picLocks noChangeAspect="1"/>
          </p:cNvPicPr>
          <p:nvPr/>
        </p:nvPicPr>
        <p:blipFill>
          <a:blip r:embed="rId4"/>
          <a:stretch>
            <a:fillRect/>
          </a:stretch>
        </p:blipFill>
        <p:spPr>
          <a:xfrm>
            <a:off x="8458200" y="444406"/>
            <a:ext cx="2743200" cy="716661"/>
          </a:xfrm>
          <a:prstGeom prst="rect">
            <a:avLst/>
          </a:prstGeom>
        </p:spPr>
      </p:pic>
      <p:sp>
        <p:nvSpPr>
          <p:cNvPr id="5" name="TextBox 4">
            <a:extLst>
              <a:ext uri="{FF2B5EF4-FFF2-40B4-BE49-F238E27FC236}">
                <a16:creationId xmlns:a16="http://schemas.microsoft.com/office/drawing/2014/main" id="{CC4923BC-5200-455C-B96D-A4D53EC880A1}"/>
              </a:ext>
            </a:extLst>
          </p:cNvPr>
          <p:cNvSpPr txBox="1"/>
          <p:nvPr/>
        </p:nvSpPr>
        <p:spPr>
          <a:xfrm>
            <a:off x="848393" y="2002048"/>
            <a:ext cx="1026085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966E91"/>
                </a:solidFill>
                <a:latin typeface="Arial"/>
                <a:cs typeface="Arial"/>
              </a:rPr>
              <a:t>Welcome to six new Council Members</a:t>
            </a:r>
          </a:p>
        </p:txBody>
      </p:sp>
      <p:sp>
        <p:nvSpPr>
          <p:cNvPr id="6" name="Footer Placeholder 5">
            <a:extLst>
              <a:ext uri="{FF2B5EF4-FFF2-40B4-BE49-F238E27FC236}">
                <a16:creationId xmlns:a16="http://schemas.microsoft.com/office/drawing/2014/main" id="{46CE4E00-D1D1-46D8-B5BA-696D04F2DEA1}"/>
              </a:ext>
            </a:extLst>
          </p:cNvPr>
          <p:cNvSpPr>
            <a:spLocks noGrp="1"/>
          </p:cNvSpPr>
          <p:nvPr>
            <p:ph type="ftr" sz="quarter" idx="11"/>
          </p:nvPr>
        </p:nvSpPr>
        <p:spPr>
          <a:xfrm>
            <a:off x="950495" y="6075613"/>
            <a:ext cx="10344484" cy="458703"/>
          </a:xfrm>
        </p:spPr>
        <p:txBody>
          <a:bodyPr/>
          <a:lstStyle/>
          <a:p>
            <a:endParaRPr lang="en-US"/>
          </a:p>
        </p:txBody>
      </p:sp>
      <p:cxnSp>
        <p:nvCxnSpPr>
          <p:cNvPr id="7" name="Straight Arrow Connector 6">
            <a:extLst>
              <a:ext uri="{FF2B5EF4-FFF2-40B4-BE49-F238E27FC236}">
                <a16:creationId xmlns:a16="http://schemas.microsoft.com/office/drawing/2014/main" id="{138A09BD-E2FC-4BF9-A3DA-71D8F1F3AC08}"/>
              </a:ext>
            </a:extLst>
          </p:cNvPr>
          <p:cNvCxnSpPr/>
          <p:nvPr/>
        </p:nvCxnSpPr>
        <p:spPr>
          <a:xfrm>
            <a:off x="951499" y="6064917"/>
            <a:ext cx="10347156" cy="0"/>
          </a:xfrm>
          <a:prstGeom prst="straightConnector1">
            <a:avLst/>
          </a:prstGeom>
          <a:ln>
            <a:solidFill>
              <a:srgbClr val="966E91"/>
            </a:solidFill>
          </a:ln>
        </p:spPr>
        <p:style>
          <a:lnRef idx="2">
            <a:schemeClr val="accent3"/>
          </a:lnRef>
          <a:fillRef idx="0">
            <a:schemeClr val="accent3"/>
          </a:fillRef>
          <a:effectRef idx="1">
            <a:schemeClr val="accent3"/>
          </a:effectRef>
          <a:fontRef idx="minor">
            <a:schemeClr val="tx1"/>
          </a:fontRef>
        </p:style>
      </p:cxnSp>
      <p:sp>
        <p:nvSpPr>
          <p:cNvPr id="8" name="TextBox 7">
            <a:extLst>
              <a:ext uri="{FF2B5EF4-FFF2-40B4-BE49-F238E27FC236}">
                <a16:creationId xmlns:a16="http://schemas.microsoft.com/office/drawing/2014/main" id="{D857BC8A-D795-4366-AC7A-C04A8CEABF18}"/>
              </a:ext>
            </a:extLst>
          </p:cNvPr>
          <p:cNvSpPr txBox="1"/>
          <p:nvPr/>
        </p:nvSpPr>
        <p:spPr>
          <a:xfrm>
            <a:off x="848393" y="2394877"/>
            <a:ext cx="10256082" cy="3607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charset="0"/>
              <a:buChar char="•"/>
            </a:pPr>
            <a:r>
              <a:rPr lang="en-US" sz="1400" b="1" dirty="0" err="1">
                <a:solidFill>
                  <a:srgbClr val="595959"/>
                </a:solidFill>
                <a:latin typeface="Arial"/>
                <a:cs typeface="Arial"/>
              </a:rPr>
              <a:t>Itamar</a:t>
            </a:r>
            <a:r>
              <a:rPr lang="en-US" sz="1400" b="1" dirty="0">
                <a:solidFill>
                  <a:srgbClr val="595959"/>
                </a:solidFill>
                <a:latin typeface="Arial"/>
                <a:cs typeface="Arial"/>
              </a:rPr>
              <a:t> Ashkenazi, Israel Institute of Technology, Israel</a:t>
            </a:r>
          </a:p>
          <a:p>
            <a:pPr marL="285750" indent="-285750">
              <a:lnSpc>
                <a:spcPct val="150000"/>
              </a:lnSpc>
              <a:buFont typeface="Arial" charset="0"/>
              <a:buChar char="•"/>
            </a:pPr>
            <a:r>
              <a:rPr lang="en-US" sz="1400" b="1" dirty="0">
                <a:solidFill>
                  <a:srgbClr val="595959"/>
                </a:solidFill>
                <a:latin typeface="Arial"/>
                <a:cs typeface="Arial"/>
              </a:rPr>
              <a:t>Patrick Franzen, Director, Publications and Platform, SPIE, USA</a:t>
            </a:r>
          </a:p>
          <a:p>
            <a:pPr marL="285750" indent="-285750">
              <a:lnSpc>
                <a:spcPct val="150000"/>
              </a:lnSpc>
              <a:buFont typeface="Arial" charset="0"/>
              <a:buChar char="•"/>
            </a:pPr>
            <a:r>
              <a:rPr lang="en-US" sz="1400" b="1" dirty="0">
                <a:solidFill>
                  <a:srgbClr val="595959"/>
                </a:solidFill>
                <a:latin typeface="Arial"/>
                <a:cs typeface="Arial"/>
              </a:rPr>
              <a:t>Jason Hu, Senior Vice President, Research Services and Networks, Taylor &amp; Francis Group, China</a:t>
            </a:r>
          </a:p>
          <a:p>
            <a:pPr marL="285750" indent="-285750">
              <a:lnSpc>
                <a:spcPct val="150000"/>
              </a:lnSpc>
              <a:buFont typeface="Arial" charset="0"/>
              <a:buChar char="•"/>
            </a:pPr>
            <a:r>
              <a:rPr lang="en-US" sz="1400" b="1" dirty="0">
                <a:solidFill>
                  <a:srgbClr val="595959"/>
                </a:solidFill>
                <a:latin typeface="Arial"/>
                <a:cs typeface="Arial"/>
              </a:rPr>
              <a:t>Anubhav Pradhan, Deputy Editor, </a:t>
            </a:r>
            <a:r>
              <a:rPr lang="en-US" sz="1400" b="1" i="1" dirty="0">
                <a:solidFill>
                  <a:srgbClr val="595959"/>
                </a:solidFill>
                <a:latin typeface="Arial" panose="020B0604020202020204" pitchFamily="34" charset="0"/>
                <a:cs typeface="Arial" panose="020B0604020202020204" pitchFamily="34" charset="0"/>
              </a:rPr>
              <a:t>South Asia Research</a:t>
            </a:r>
            <a:r>
              <a:rPr lang="en-US" sz="1400" b="1" dirty="0">
                <a:solidFill>
                  <a:srgbClr val="595959"/>
                </a:solidFill>
                <a:latin typeface="Arial"/>
                <a:cs typeface="Arial"/>
              </a:rPr>
              <a:t>, India</a:t>
            </a:r>
          </a:p>
          <a:p>
            <a:pPr marL="285750" indent="-285750">
              <a:lnSpc>
                <a:spcPct val="150000"/>
              </a:lnSpc>
              <a:buFont typeface="Arial" charset="0"/>
              <a:buChar char="•"/>
            </a:pPr>
            <a:r>
              <a:rPr lang="en-US" sz="1400" b="1" dirty="0">
                <a:solidFill>
                  <a:srgbClr val="595959"/>
                </a:solidFill>
                <a:latin typeface="Arial"/>
                <a:cs typeface="Arial"/>
              </a:rPr>
              <a:t>Jennifer Wright, Research Services Manager, Cambridge University Press, UK</a:t>
            </a:r>
          </a:p>
          <a:p>
            <a:pPr marL="285750" indent="-285750">
              <a:lnSpc>
                <a:spcPct val="150000"/>
              </a:lnSpc>
              <a:buFont typeface="Arial" charset="0"/>
              <a:buChar char="•"/>
            </a:pPr>
            <a:r>
              <a:rPr lang="en-US" sz="1400" b="1" dirty="0" err="1">
                <a:solidFill>
                  <a:srgbClr val="595959"/>
                </a:solidFill>
                <a:latin typeface="Arial"/>
                <a:cs typeface="Arial"/>
              </a:rPr>
              <a:t>Jiayi</a:t>
            </a:r>
            <a:r>
              <a:rPr lang="en-US" sz="1400" b="1" dirty="0">
                <a:solidFill>
                  <a:srgbClr val="595959"/>
                </a:solidFill>
                <a:latin typeface="Arial"/>
                <a:cs typeface="Arial"/>
              </a:rPr>
              <a:t> Xu, Managing Editor, </a:t>
            </a:r>
            <a:r>
              <a:rPr lang="en-US" sz="1400" b="1" i="1" dirty="0">
                <a:solidFill>
                  <a:srgbClr val="595959"/>
                </a:solidFill>
                <a:latin typeface="Arial" panose="020B0604020202020204" pitchFamily="34" charset="0"/>
                <a:cs typeface="Arial" panose="020B0604020202020204" pitchFamily="34" charset="0"/>
              </a:rPr>
              <a:t>CAAI Transactions on Intelligence Technology</a:t>
            </a:r>
            <a:r>
              <a:rPr lang="en-US" sz="1400" b="1" dirty="0">
                <a:solidFill>
                  <a:srgbClr val="595959"/>
                </a:solidFill>
                <a:latin typeface="Arial" panose="020B0604020202020204" pitchFamily="34" charset="0"/>
                <a:cs typeface="Arial" panose="020B0604020202020204" pitchFamily="34" charset="0"/>
              </a:rPr>
              <a:t>,</a:t>
            </a:r>
            <a:r>
              <a:rPr lang="en-US" sz="1400" b="1" i="1" dirty="0">
                <a:solidFill>
                  <a:srgbClr val="595959"/>
                </a:solidFill>
                <a:latin typeface="Arial" panose="020B0604020202020204" pitchFamily="34" charset="0"/>
                <a:cs typeface="Arial" panose="020B0604020202020204" pitchFamily="34" charset="0"/>
              </a:rPr>
              <a:t> </a:t>
            </a:r>
            <a:r>
              <a:rPr lang="en-US" sz="1400" b="1" dirty="0">
                <a:solidFill>
                  <a:srgbClr val="595959"/>
                </a:solidFill>
                <a:latin typeface="Arial"/>
                <a:cs typeface="Arial"/>
              </a:rPr>
              <a:t>China</a:t>
            </a:r>
          </a:p>
          <a:p>
            <a:pPr marL="285750" indent="-285750">
              <a:lnSpc>
                <a:spcPct val="150000"/>
              </a:lnSpc>
              <a:buFont typeface="Arial" charset="0"/>
              <a:buChar char="•"/>
            </a:pPr>
            <a:endParaRPr lang="en-US" sz="1400" b="1" dirty="0">
              <a:solidFill>
                <a:srgbClr val="595959"/>
              </a:solidFill>
              <a:latin typeface="Arial"/>
              <a:cs typeface="Arial"/>
            </a:endParaRPr>
          </a:p>
          <a:p>
            <a:pPr>
              <a:lnSpc>
                <a:spcPct val="150000"/>
              </a:lnSpc>
            </a:pPr>
            <a:r>
              <a:rPr lang="en-US" sz="1400" b="1" dirty="0">
                <a:solidFill>
                  <a:srgbClr val="595959"/>
                </a:solidFill>
                <a:latin typeface="Arial"/>
                <a:cs typeface="Arial"/>
              </a:rPr>
              <a:t>We also welcome back two Council Members who have been appointed for a second term</a:t>
            </a:r>
          </a:p>
          <a:p>
            <a:pPr marL="285750" indent="-285750">
              <a:lnSpc>
                <a:spcPct val="150000"/>
              </a:lnSpc>
              <a:buFont typeface="Arial" charset="0"/>
              <a:buChar char="•"/>
            </a:pPr>
            <a:r>
              <a:rPr lang="en-US" sz="1400" b="1" dirty="0">
                <a:solidFill>
                  <a:srgbClr val="595959"/>
                </a:solidFill>
                <a:latin typeface="Arial"/>
                <a:cs typeface="Arial"/>
              </a:rPr>
              <a:t>Timothy </a:t>
            </a:r>
            <a:r>
              <a:rPr lang="en-US" sz="1400" b="1" dirty="0" err="1">
                <a:solidFill>
                  <a:srgbClr val="595959"/>
                </a:solidFill>
                <a:latin typeface="Arial"/>
                <a:cs typeface="Arial"/>
              </a:rPr>
              <a:t>Devinney</a:t>
            </a:r>
            <a:r>
              <a:rPr lang="en-US" sz="1400" b="1" dirty="0">
                <a:solidFill>
                  <a:srgbClr val="595959"/>
                </a:solidFill>
                <a:latin typeface="Arial"/>
                <a:cs typeface="Arial"/>
              </a:rPr>
              <a:t>, University Leadership Chair and former Pro-Dean of Research &amp; Innovation, Leeds University Business School, UK</a:t>
            </a:r>
          </a:p>
          <a:p>
            <a:pPr marL="285750" indent="-285750">
              <a:lnSpc>
                <a:spcPct val="150000"/>
              </a:lnSpc>
              <a:buFont typeface="Arial" charset="0"/>
              <a:buChar char="•"/>
            </a:pPr>
            <a:r>
              <a:rPr lang="en-US" sz="1400" b="1" dirty="0">
                <a:solidFill>
                  <a:srgbClr val="595959"/>
                </a:solidFill>
                <a:latin typeface="Arial"/>
                <a:cs typeface="Arial"/>
              </a:rPr>
              <a:t>Laura Wilson, Head of Rights, Emerald Publishing, UK</a:t>
            </a:r>
            <a:endParaRPr lang="en-US" sz="1400" b="1" dirty="0">
              <a:solidFill>
                <a:srgbClr val="595959"/>
              </a:solidFill>
              <a:latin typeface="Arial" panose="020B0604020202020204" pitchFamily="34" charset="0"/>
              <a:cs typeface="Arial" panose="020B0604020202020204" pitchFamily="34" charset="0"/>
            </a:endParaRPr>
          </a:p>
        </p:txBody>
      </p:sp>
      <p:pic>
        <p:nvPicPr>
          <p:cNvPr id="10" name="Picture 10" descr="A picture containing plate, tableware, drawing&#10;&#10;Description automatically generated">
            <a:extLst>
              <a:ext uri="{FF2B5EF4-FFF2-40B4-BE49-F238E27FC236}">
                <a16:creationId xmlns:a16="http://schemas.microsoft.com/office/drawing/2014/main" id="{D997F772-F304-4FCD-ABCA-7C63AC073862}"/>
              </a:ext>
            </a:extLst>
          </p:cNvPr>
          <p:cNvPicPr>
            <a:picLocks noChangeAspect="1"/>
          </p:cNvPicPr>
          <p:nvPr/>
        </p:nvPicPr>
        <p:blipFill>
          <a:blip r:embed="rId5"/>
          <a:stretch>
            <a:fillRect/>
          </a:stretch>
        </p:blipFill>
        <p:spPr>
          <a:xfrm>
            <a:off x="9555192" y="6271092"/>
            <a:ext cx="1751163" cy="239286"/>
          </a:xfrm>
          <a:prstGeom prst="rect">
            <a:avLst/>
          </a:prstGeom>
        </p:spPr>
      </p:pic>
    </p:spTree>
    <p:extLst>
      <p:ext uri="{BB962C8B-B14F-4D97-AF65-F5344CB8AC3E}">
        <p14:creationId xmlns:p14="http://schemas.microsoft.com/office/powerpoint/2010/main" val="2347788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B3FAB8-BDD8-4A75-BC1E-078F9D26B3D3}"/>
              </a:ext>
            </a:extLst>
          </p:cNvPr>
          <p:cNvSpPr txBox="1"/>
          <p:nvPr/>
        </p:nvSpPr>
        <p:spPr>
          <a:xfrm>
            <a:off x="751804" y="1613438"/>
            <a:ext cx="103505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65000"/>
                    <a:lumOff val="35000"/>
                  </a:schemeClr>
                </a:solidFill>
                <a:latin typeface="Arial"/>
                <a:cs typeface="Arial"/>
              </a:rPr>
              <a:t>UPDATE OF COPE ACTIVITIES</a:t>
            </a:r>
          </a:p>
        </p:txBody>
      </p:sp>
      <p:pic>
        <p:nvPicPr>
          <p:cNvPr id="3" name="Picture 3" descr="A close up of a sign&#10;&#10;Description automatically generated">
            <a:extLst>
              <a:ext uri="{FF2B5EF4-FFF2-40B4-BE49-F238E27FC236}">
                <a16:creationId xmlns:a16="http://schemas.microsoft.com/office/drawing/2014/main" id="{4875737A-49F4-4B45-AC1E-FED0075BCD4F}"/>
              </a:ext>
            </a:extLst>
          </p:cNvPr>
          <p:cNvPicPr>
            <a:picLocks noChangeAspect="1"/>
          </p:cNvPicPr>
          <p:nvPr/>
        </p:nvPicPr>
        <p:blipFill>
          <a:blip r:embed="rId3"/>
          <a:stretch>
            <a:fillRect/>
          </a:stretch>
        </p:blipFill>
        <p:spPr>
          <a:xfrm>
            <a:off x="952500" y="380932"/>
            <a:ext cx="1282700" cy="830907"/>
          </a:xfrm>
          <a:prstGeom prst="rect">
            <a:avLst/>
          </a:prstGeom>
        </p:spPr>
      </p:pic>
      <p:pic>
        <p:nvPicPr>
          <p:cNvPr id="4" name="Picture 4" descr="A close up of a sign&#10;&#10;Description automatically generated">
            <a:extLst>
              <a:ext uri="{FF2B5EF4-FFF2-40B4-BE49-F238E27FC236}">
                <a16:creationId xmlns:a16="http://schemas.microsoft.com/office/drawing/2014/main" id="{0B5D4FB7-D932-44B2-A778-D9AA86D70C6F}"/>
              </a:ext>
            </a:extLst>
          </p:cNvPr>
          <p:cNvPicPr>
            <a:picLocks noChangeAspect="1"/>
          </p:cNvPicPr>
          <p:nvPr/>
        </p:nvPicPr>
        <p:blipFill>
          <a:blip r:embed="rId4"/>
          <a:stretch>
            <a:fillRect/>
          </a:stretch>
        </p:blipFill>
        <p:spPr>
          <a:xfrm>
            <a:off x="8458200" y="444406"/>
            <a:ext cx="2743200" cy="716661"/>
          </a:xfrm>
          <a:prstGeom prst="rect">
            <a:avLst/>
          </a:prstGeom>
        </p:spPr>
      </p:pic>
      <p:sp>
        <p:nvSpPr>
          <p:cNvPr id="6" name="Footer Placeholder 5">
            <a:extLst>
              <a:ext uri="{FF2B5EF4-FFF2-40B4-BE49-F238E27FC236}">
                <a16:creationId xmlns:a16="http://schemas.microsoft.com/office/drawing/2014/main" id="{46CE4E00-D1D1-46D8-B5BA-696D04F2DEA1}"/>
              </a:ext>
            </a:extLst>
          </p:cNvPr>
          <p:cNvSpPr>
            <a:spLocks noGrp="1"/>
          </p:cNvSpPr>
          <p:nvPr>
            <p:ph type="ftr" sz="quarter" idx="11"/>
          </p:nvPr>
        </p:nvSpPr>
        <p:spPr>
          <a:xfrm>
            <a:off x="950495" y="6075613"/>
            <a:ext cx="10344484" cy="458703"/>
          </a:xfrm>
        </p:spPr>
        <p:txBody>
          <a:bodyPr/>
          <a:lstStyle/>
          <a:p>
            <a:endParaRPr lang="en-US"/>
          </a:p>
        </p:txBody>
      </p:sp>
      <p:cxnSp>
        <p:nvCxnSpPr>
          <p:cNvPr id="7" name="Straight Arrow Connector 6">
            <a:extLst>
              <a:ext uri="{FF2B5EF4-FFF2-40B4-BE49-F238E27FC236}">
                <a16:creationId xmlns:a16="http://schemas.microsoft.com/office/drawing/2014/main" id="{138A09BD-E2FC-4BF9-A3DA-71D8F1F3AC08}"/>
              </a:ext>
            </a:extLst>
          </p:cNvPr>
          <p:cNvCxnSpPr/>
          <p:nvPr/>
        </p:nvCxnSpPr>
        <p:spPr>
          <a:xfrm>
            <a:off x="951499" y="6064917"/>
            <a:ext cx="10347156" cy="0"/>
          </a:xfrm>
          <a:prstGeom prst="straightConnector1">
            <a:avLst/>
          </a:prstGeom>
          <a:ln>
            <a:solidFill>
              <a:srgbClr val="966E91"/>
            </a:solidFill>
          </a:ln>
        </p:spPr>
        <p:style>
          <a:lnRef idx="2">
            <a:schemeClr val="accent3"/>
          </a:lnRef>
          <a:fillRef idx="0">
            <a:schemeClr val="accent3"/>
          </a:fillRef>
          <a:effectRef idx="1">
            <a:schemeClr val="accent3"/>
          </a:effectRef>
          <a:fontRef idx="minor">
            <a:schemeClr val="tx1"/>
          </a:fontRef>
        </p:style>
      </p:cxnSp>
      <p:pic>
        <p:nvPicPr>
          <p:cNvPr id="10" name="Picture 10" descr="A picture containing plate, tableware, drawing&#10;&#10;Description automatically generated">
            <a:extLst>
              <a:ext uri="{FF2B5EF4-FFF2-40B4-BE49-F238E27FC236}">
                <a16:creationId xmlns:a16="http://schemas.microsoft.com/office/drawing/2014/main" id="{D997F772-F304-4FCD-ABCA-7C63AC073862}"/>
              </a:ext>
            </a:extLst>
          </p:cNvPr>
          <p:cNvPicPr>
            <a:picLocks noChangeAspect="1"/>
          </p:cNvPicPr>
          <p:nvPr/>
        </p:nvPicPr>
        <p:blipFill>
          <a:blip r:embed="rId5"/>
          <a:stretch>
            <a:fillRect/>
          </a:stretch>
        </p:blipFill>
        <p:spPr>
          <a:xfrm>
            <a:off x="9555192" y="6271092"/>
            <a:ext cx="1751163" cy="239286"/>
          </a:xfrm>
          <a:prstGeom prst="rect">
            <a:avLst/>
          </a:prstGeom>
        </p:spPr>
      </p:pic>
      <p:sp>
        <p:nvSpPr>
          <p:cNvPr id="12" name="TextBox 11">
            <a:extLst>
              <a:ext uri="{FF2B5EF4-FFF2-40B4-BE49-F238E27FC236}">
                <a16:creationId xmlns:a16="http://schemas.microsoft.com/office/drawing/2014/main" id="{D857BC8A-D795-4366-AC7A-C04A8CEABF18}"/>
              </a:ext>
            </a:extLst>
          </p:cNvPr>
          <p:cNvSpPr txBox="1"/>
          <p:nvPr/>
        </p:nvSpPr>
        <p:spPr>
          <a:xfrm>
            <a:off x="796628" y="2564143"/>
            <a:ext cx="10354840" cy="19913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charset="0"/>
              <a:buChar char="•"/>
            </a:pPr>
            <a:r>
              <a:rPr lang="en-US" sz="1400" b="1" dirty="0">
                <a:solidFill>
                  <a:srgbClr val="595959"/>
                </a:solidFill>
                <a:latin typeface="Arial"/>
                <a:cs typeface="Arial"/>
              </a:rPr>
              <a:t>New guidelines on </a:t>
            </a:r>
            <a:r>
              <a:rPr lang="en-US" sz="1400" b="1" dirty="0">
                <a:solidFill>
                  <a:srgbClr val="595959"/>
                </a:solidFill>
                <a:latin typeface="Arial"/>
                <a:cs typeface="Arial"/>
                <a:hlinkClick r:id="rId6"/>
              </a:rPr>
              <a:t>Editorial board participation</a:t>
            </a:r>
            <a:endParaRPr lang="en-US" sz="1400" b="1" dirty="0">
              <a:solidFill>
                <a:srgbClr val="595959"/>
              </a:solidFill>
              <a:latin typeface="Arial"/>
              <a:cs typeface="Arial"/>
            </a:endParaRPr>
          </a:p>
          <a:p>
            <a:pPr marL="285750" indent="-285750">
              <a:lnSpc>
                <a:spcPct val="150000"/>
              </a:lnSpc>
              <a:buFont typeface="Arial" charset="0"/>
              <a:buChar char="•"/>
            </a:pPr>
            <a:r>
              <a:rPr lang="en-US" sz="1400" b="1" dirty="0">
                <a:solidFill>
                  <a:srgbClr val="595959"/>
                </a:solidFill>
                <a:latin typeface="Arial"/>
                <a:cs typeface="Arial"/>
              </a:rPr>
              <a:t>New guidelines on </a:t>
            </a:r>
            <a:r>
              <a:rPr lang="en-US" sz="1400" b="1" dirty="0">
                <a:solidFill>
                  <a:srgbClr val="595959"/>
                </a:solidFill>
                <a:latin typeface="Arial"/>
                <a:cs typeface="Arial"/>
                <a:hlinkClick r:id="rId7"/>
              </a:rPr>
              <a:t>Editing peer reviews</a:t>
            </a:r>
            <a:endParaRPr lang="en-US" sz="1400" b="1" dirty="0">
              <a:solidFill>
                <a:srgbClr val="595959"/>
              </a:solidFill>
              <a:latin typeface="Arial"/>
              <a:cs typeface="Arial"/>
            </a:endParaRPr>
          </a:p>
          <a:p>
            <a:pPr marL="285750" indent="-285750">
              <a:lnSpc>
                <a:spcPct val="150000"/>
              </a:lnSpc>
              <a:buFont typeface="Arial" charset="0"/>
              <a:buChar char="•"/>
            </a:pPr>
            <a:r>
              <a:rPr lang="en-US" sz="1400" b="1" dirty="0">
                <a:solidFill>
                  <a:srgbClr val="595959"/>
                </a:solidFill>
                <a:latin typeface="Arial"/>
                <a:cs typeface="Arial"/>
              </a:rPr>
              <a:t>New discussion document, </a:t>
            </a:r>
            <a:r>
              <a:rPr lang="en-US" sz="1400" b="1" dirty="0">
                <a:solidFill>
                  <a:srgbClr val="595959"/>
                </a:solidFill>
                <a:latin typeface="Arial"/>
                <a:cs typeface="Arial"/>
                <a:hlinkClick r:id="rId8"/>
              </a:rPr>
              <a:t>Artificial intelligence (AI) in decision making</a:t>
            </a:r>
            <a:r>
              <a:rPr lang="en-US" sz="1400" b="1" dirty="0">
                <a:solidFill>
                  <a:srgbClr val="595959"/>
                </a:solidFill>
                <a:latin typeface="Arial"/>
                <a:cs typeface="Arial"/>
              </a:rPr>
              <a:t>, launched at the seminar session on AI</a:t>
            </a:r>
          </a:p>
          <a:p>
            <a:pPr marL="285750" indent="-285750">
              <a:lnSpc>
                <a:spcPct val="150000"/>
              </a:lnSpc>
              <a:buFont typeface="Arial" charset="0"/>
              <a:buChar char="•"/>
            </a:pPr>
            <a:r>
              <a:rPr lang="en-US" sz="1400" b="1" dirty="0">
                <a:solidFill>
                  <a:srgbClr val="595959"/>
                </a:solidFill>
                <a:latin typeface="Arial"/>
                <a:cs typeface="Arial"/>
              </a:rPr>
              <a:t>New flowchart on </a:t>
            </a:r>
            <a:r>
              <a:rPr lang="en-US" sz="1400" b="1" dirty="0">
                <a:solidFill>
                  <a:srgbClr val="595959"/>
                </a:solidFill>
                <a:latin typeface="Arial"/>
                <a:cs typeface="Arial"/>
                <a:hlinkClick r:id="rId9"/>
              </a:rPr>
              <a:t>Handling of post-publication critiques</a:t>
            </a:r>
            <a:r>
              <a:rPr lang="en-US" sz="1400" b="1" dirty="0">
                <a:solidFill>
                  <a:srgbClr val="595959"/>
                </a:solidFill>
                <a:latin typeface="Arial"/>
                <a:cs typeface="Arial"/>
              </a:rPr>
              <a:t>, in collaboration with Wiley</a:t>
            </a:r>
          </a:p>
          <a:p>
            <a:pPr marL="285750" indent="-285750">
              <a:lnSpc>
                <a:spcPct val="150000"/>
              </a:lnSpc>
              <a:buFont typeface="Arial" charset="0"/>
              <a:buChar char="•"/>
            </a:pPr>
            <a:r>
              <a:rPr lang="en-US" sz="1400" b="1" dirty="0">
                <a:solidFill>
                  <a:srgbClr val="595959"/>
                </a:solidFill>
                <a:latin typeface="Arial"/>
                <a:cs typeface="Arial"/>
              </a:rPr>
              <a:t>Updated flowchart on </a:t>
            </a:r>
            <a:r>
              <a:rPr lang="en-US" sz="1400" b="1" dirty="0">
                <a:solidFill>
                  <a:srgbClr val="595959"/>
                </a:solidFill>
                <a:latin typeface="Arial"/>
                <a:cs typeface="Arial"/>
                <a:hlinkClick r:id="rId10"/>
              </a:rPr>
              <a:t>Undisclosed conflict of interest in a published article</a:t>
            </a:r>
            <a:r>
              <a:rPr lang="en-US" sz="1400" b="1" dirty="0">
                <a:solidFill>
                  <a:srgbClr val="595959"/>
                </a:solidFill>
                <a:latin typeface="Arial"/>
                <a:cs typeface="Arial"/>
              </a:rPr>
              <a:t> </a:t>
            </a:r>
          </a:p>
          <a:p>
            <a:pPr marL="285750" indent="-285750">
              <a:lnSpc>
                <a:spcPct val="150000"/>
              </a:lnSpc>
              <a:buFont typeface="Arial" charset="0"/>
              <a:buChar char="•"/>
            </a:pPr>
            <a:r>
              <a:rPr lang="en-US" sz="1400" b="1" dirty="0">
                <a:solidFill>
                  <a:srgbClr val="595959"/>
                </a:solidFill>
                <a:latin typeface="Arial"/>
                <a:cs typeface="Arial"/>
              </a:rPr>
              <a:t>Coming next month: a new discussion document on ‘Diversity and inclusion in scholarly publishing’</a:t>
            </a:r>
          </a:p>
        </p:txBody>
      </p:sp>
      <p:sp>
        <p:nvSpPr>
          <p:cNvPr id="13" name="TextBox 12">
            <a:extLst>
              <a:ext uri="{FF2B5EF4-FFF2-40B4-BE49-F238E27FC236}">
                <a16:creationId xmlns:a16="http://schemas.microsoft.com/office/drawing/2014/main" id="{82FFE0EC-EF0A-48B2-A183-C40082479AB2}"/>
              </a:ext>
            </a:extLst>
          </p:cNvPr>
          <p:cNvSpPr txBox="1"/>
          <p:nvPr/>
        </p:nvSpPr>
        <p:spPr>
          <a:xfrm>
            <a:off x="796628" y="2138261"/>
            <a:ext cx="1026085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966E91"/>
                </a:solidFill>
                <a:latin typeface="Arial"/>
                <a:cs typeface="Arial"/>
              </a:rPr>
              <a:t>Resources</a:t>
            </a:r>
            <a:endParaRPr lang="en-US" dirty="0"/>
          </a:p>
        </p:txBody>
      </p:sp>
    </p:spTree>
    <p:extLst>
      <p:ext uri="{BB962C8B-B14F-4D97-AF65-F5344CB8AC3E}">
        <p14:creationId xmlns:p14="http://schemas.microsoft.com/office/powerpoint/2010/main" val="1696255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B3FAB8-BDD8-4A75-BC1E-078F9D26B3D3}"/>
              </a:ext>
            </a:extLst>
          </p:cNvPr>
          <p:cNvSpPr txBox="1"/>
          <p:nvPr/>
        </p:nvSpPr>
        <p:spPr>
          <a:xfrm>
            <a:off x="850900" y="1481915"/>
            <a:ext cx="103505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65000"/>
                    <a:lumOff val="35000"/>
                  </a:schemeClr>
                </a:solidFill>
                <a:latin typeface="Arial"/>
                <a:cs typeface="Arial"/>
              </a:rPr>
              <a:t>UPDATE OF COPE ACTIVITIES</a:t>
            </a:r>
          </a:p>
        </p:txBody>
      </p:sp>
      <p:pic>
        <p:nvPicPr>
          <p:cNvPr id="3" name="Picture 3" descr="A close up of a sign&#10;&#10;Description automatically generated">
            <a:extLst>
              <a:ext uri="{FF2B5EF4-FFF2-40B4-BE49-F238E27FC236}">
                <a16:creationId xmlns:a16="http://schemas.microsoft.com/office/drawing/2014/main" id="{4875737A-49F4-4B45-AC1E-FED0075BCD4F}"/>
              </a:ext>
            </a:extLst>
          </p:cNvPr>
          <p:cNvPicPr>
            <a:picLocks noChangeAspect="1"/>
          </p:cNvPicPr>
          <p:nvPr/>
        </p:nvPicPr>
        <p:blipFill>
          <a:blip r:embed="rId3"/>
          <a:stretch>
            <a:fillRect/>
          </a:stretch>
        </p:blipFill>
        <p:spPr>
          <a:xfrm>
            <a:off x="952500" y="380932"/>
            <a:ext cx="1282700" cy="830907"/>
          </a:xfrm>
          <a:prstGeom prst="rect">
            <a:avLst/>
          </a:prstGeom>
        </p:spPr>
      </p:pic>
      <p:pic>
        <p:nvPicPr>
          <p:cNvPr id="4" name="Picture 4" descr="A close up of a sign&#10;&#10;Description automatically generated">
            <a:extLst>
              <a:ext uri="{FF2B5EF4-FFF2-40B4-BE49-F238E27FC236}">
                <a16:creationId xmlns:a16="http://schemas.microsoft.com/office/drawing/2014/main" id="{0B5D4FB7-D932-44B2-A778-D9AA86D70C6F}"/>
              </a:ext>
            </a:extLst>
          </p:cNvPr>
          <p:cNvPicPr>
            <a:picLocks noChangeAspect="1"/>
          </p:cNvPicPr>
          <p:nvPr/>
        </p:nvPicPr>
        <p:blipFill>
          <a:blip r:embed="rId4"/>
          <a:stretch>
            <a:fillRect/>
          </a:stretch>
        </p:blipFill>
        <p:spPr>
          <a:xfrm>
            <a:off x="8458200" y="444406"/>
            <a:ext cx="2743200" cy="716661"/>
          </a:xfrm>
          <a:prstGeom prst="rect">
            <a:avLst/>
          </a:prstGeom>
        </p:spPr>
      </p:pic>
      <p:sp>
        <p:nvSpPr>
          <p:cNvPr id="5" name="TextBox 4">
            <a:extLst>
              <a:ext uri="{FF2B5EF4-FFF2-40B4-BE49-F238E27FC236}">
                <a16:creationId xmlns:a16="http://schemas.microsoft.com/office/drawing/2014/main" id="{CC4923BC-5200-455C-B96D-A4D53EC880A1}"/>
              </a:ext>
            </a:extLst>
          </p:cNvPr>
          <p:cNvSpPr txBox="1"/>
          <p:nvPr/>
        </p:nvSpPr>
        <p:spPr>
          <a:xfrm>
            <a:off x="848393" y="2002048"/>
            <a:ext cx="1026085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966E91"/>
                </a:solidFill>
                <a:latin typeface="Arial"/>
                <a:cs typeface="Arial"/>
              </a:rPr>
              <a:t>New guidelines and discussion documents</a:t>
            </a:r>
          </a:p>
        </p:txBody>
      </p:sp>
      <p:sp>
        <p:nvSpPr>
          <p:cNvPr id="6" name="Footer Placeholder 5">
            <a:extLst>
              <a:ext uri="{FF2B5EF4-FFF2-40B4-BE49-F238E27FC236}">
                <a16:creationId xmlns:a16="http://schemas.microsoft.com/office/drawing/2014/main" id="{46CE4E00-D1D1-46D8-B5BA-696D04F2DEA1}"/>
              </a:ext>
            </a:extLst>
          </p:cNvPr>
          <p:cNvSpPr>
            <a:spLocks noGrp="1"/>
          </p:cNvSpPr>
          <p:nvPr>
            <p:ph type="ftr" sz="quarter" idx="11"/>
          </p:nvPr>
        </p:nvSpPr>
        <p:spPr>
          <a:xfrm>
            <a:off x="950495" y="6075613"/>
            <a:ext cx="10344484" cy="458703"/>
          </a:xfrm>
        </p:spPr>
        <p:txBody>
          <a:bodyPr/>
          <a:lstStyle/>
          <a:p>
            <a:endParaRPr lang="en-US"/>
          </a:p>
        </p:txBody>
      </p:sp>
      <p:cxnSp>
        <p:nvCxnSpPr>
          <p:cNvPr id="7" name="Straight Arrow Connector 6">
            <a:extLst>
              <a:ext uri="{FF2B5EF4-FFF2-40B4-BE49-F238E27FC236}">
                <a16:creationId xmlns:a16="http://schemas.microsoft.com/office/drawing/2014/main" id="{138A09BD-E2FC-4BF9-A3DA-71D8F1F3AC08}"/>
              </a:ext>
            </a:extLst>
          </p:cNvPr>
          <p:cNvCxnSpPr/>
          <p:nvPr/>
        </p:nvCxnSpPr>
        <p:spPr>
          <a:xfrm>
            <a:off x="951499" y="6064917"/>
            <a:ext cx="10347156" cy="0"/>
          </a:xfrm>
          <a:prstGeom prst="straightConnector1">
            <a:avLst/>
          </a:prstGeom>
          <a:ln>
            <a:solidFill>
              <a:srgbClr val="966E91"/>
            </a:solidFill>
          </a:ln>
        </p:spPr>
        <p:style>
          <a:lnRef idx="2">
            <a:schemeClr val="accent3"/>
          </a:lnRef>
          <a:fillRef idx="0">
            <a:schemeClr val="accent3"/>
          </a:fillRef>
          <a:effectRef idx="1">
            <a:schemeClr val="accent3"/>
          </a:effectRef>
          <a:fontRef idx="minor">
            <a:schemeClr val="tx1"/>
          </a:fontRef>
        </p:style>
      </p:cxnSp>
      <p:pic>
        <p:nvPicPr>
          <p:cNvPr id="10" name="Picture 10" descr="A picture containing plate, tableware, drawing&#10;&#10;Description automatically generated">
            <a:extLst>
              <a:ext uri="{FF2B5EF4-FFF2-40B4-BE49-F238E27FC236}">
                <a16:creationId xmlns:a16="http://schemas.microsoft.com/office/drawing/2014/main" id="{D997F772-F304-4FCD-ABCA-7C63AC073862}"/>
              </a:ext>
            </a:extLst>
          </p:cNvPr>
          <p:cNvPicPr>
            <a:picLocks noChangeAspect="1"/>
          </p:cNvPicPr>
          <p:nvPr/>
        </p:nvPicPr>
        <p:blipFill>
          <a:blip r:embed="rId5"/>
          <a:stretch>
            <a:fillRect/>
          </a:stretch>
        </p:blipFill>
        <p:spPr>
          <a:xfrm>
            <a:off x="9555192" y="6271092"/>
            <a:ext cx="1751163" cy="239286"/>
          </a:xfrm>
          <a:prstGeom prst="rect">
            <a:avLst/>
          </a:prstGeom>
        </p:spPr>
      </p:pic>
      <p:pic>
        <p:nvPicPr>
          <p:cNvPr id="13" name="Picture 12" descr="Graphical user interface, text, application, chat or text message&#10;&#10;Description automatically generated">
            <a:extLst>
              <a:ext uri="{FF2B5EF4-FFF2-40B4-BE49-F238E27FC236}">
                <a16:creationId xmlns:a16="http://schemas.microsoft.com/office/drawing/2014/main" id="{F5CCAD05-86C5-834F-A997-F3BCB1132F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495" y="2429603"/>
            <a:ext cx="1778000" cy="1358900"/>
          </a:xfrm>
          <a:prstGeom prst="rect">
            <a:avLst/>
          </a:prstGeom>
        </p:spPr>
      </p:pic>
      <p:pic>
        <p:nvPicPr>
          <p:cNvPr id="16" name="Picture 15" descr="Diagram&#10;&#10;Description automatically generated with low confidence">
            <a:extLst>
              <a:ext uri="{FF2B5EF4-FFF2-40B4-BE49-F238E27FC236}">
                <a16:creationId xmlns:a16="http://schemas.microsoft.com/office/drawing/2014/main" id="{931714D8-6E22-4A42-BBCD-DC1F9646AC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5050" y="2429603"/>
            <a:ext cx="1778000" cy="1358900"/>
          </a:xfrm>
          <a:prstGeom prst="rect">
            <a:avLst/>
          </a:prstGeom>
        </p:spPr>
      </p:pic>
      <p:pic>
        <p:nvPicPr>
          <p:cNvPr id="20" name="Picture 19" descr="Graphical user interface, text, application&#10;&#10;Description automatically generated">
            <a:extLst>
              <a:ext uri="{FF2B5EF4-FFF2-40B4-BE49-F238E27FC236}">
                <a16:creationId xmlns:a16="http://schemas.microsoft.com/office/drawing/2014/main" id="{CB0FA6E9-56E6-994D-8F19-C03EDDFBCF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4694" y="2449905"/>
            <a:ext cx="1778000" cy="1358900"/>
          </a:xfrm>
          <a:prstGeom prst="rect">
            <a:avLst/>
          </a:prstGeom>
        </p:spPr>
      </p:pic>
      <p:pic>
        <p:nvPicPr>
          <p:cNvPr id="24" name="Picture 23" descr="A picture containing timeline&#10;&#10;Description automatically generated">
            <a:extLst>
              <a:ext uri="{FF2B5EF4-FFF2-40B4-BE49-F238E27FC236}">
                <a16:creationId xmlns:a16="http://schemas.microsoft.com/office/drawing/2014/main" id="{B376A181-4726-7347-B619-D1B02AE9D7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9902" y="4499843"/>
            <a:ext cx="1778000" cy="1358900"/>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CBD2129D-C994-6741-A184-E325D960B4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21627" y="4482907"/>
            <a:ext cx="1778000" cy="1358900"/>
          </a:xfrm>
          <a:prstGeom prst="rect">
            <a:avLst/>
          </a:prstGeom>
        </p:spPr>
      </p:pic>
      <p:sp>
        <p:nvSpPr>
          <p:cNvPr id="27" name="TextBox 26">
            <a:extLst>
              <a:ext uri="{FF2B5EF4-FFF2-40B4-BE49-F238E27FC236}">
                <a16:creationId xmlns:a16="http://schemas.microsoft.com/office/drawing/2014/main" id="{BB9471CE-3E62-2141-B7E8-9CE4585CF306}"/>
              </a:ext>
            </a:extLst>
          </p:cNvPr>
          <p:cNvSpPr txBox="1"/>
          <p:nvPr/>
        </p:nvSpPr>
        <p:spPr>
          <a:xfrm>
            <a:off x="757726" y="4058202"/>
            <a:ext cx="1026085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966E91"/>
                </a:solidFill>
                <a:latin typeface="Arial"/>
                <a:cs typeface="Arial"/>
              </a:rPr>
              <a:t>Flowcharts new and updated</a:t>
            </a:r>
          </a:p>
        </p:txBody>
      </p:sp>
    </p:spTree>
    <p:extLst>
      <p:ext uri="{BB962C8B-B14F-4D97-AF65-F5344CB8AC3E}">
        <p14:creationId xmlns:p14="http://schemas.microsoft.com/office/powerpoint/2010/main" val="1787141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B3FAB8-BDD8-4A75-BC1E-078F9D26B3D3}"/>
              </a:ext>
            </a:extLst>
          </p:cNvPr>
          <p:cNvSpPr txBox="1"/>
          <p:nvPr/>
        </p:nvSpPr>
        <p:spPr>
          <a:xfrm>
            <a:off x="850900" y="1605485"/>
            <a:ext cx="103505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65000"/>
                    <a:lumOff val="35000"/>
                  </a:schemeClr>
                </a:solidFill>
                <a:latin typeface="Arial"/>
                <a:cs typeface="Arial"/>
              </a:rPr>
              <a:t>UPDATE OF COPE ACTIVITIES</a:t>
            </a:r>
          </a:p>
        </p:txBody>
      </p:sp>
      <p:pic>
        <p:nvPicPr>
          <p:cNvPr id="3" name="Picture 3" descr="A close up of a sign&#10;&#10;Description automatically generated">
            <a:extLst>
              <a:ext uri="{FF2B5EF4-FFF2-40B4-BE49-F238E27FC236}">
                <a16:creationId xmlns:a16="http://schemas.microsoft.com/office/drawing/2014/main" id="{4875737A-49F4-4B45-AC1E-FED0075BCD4F}"/>
              </a:ext>
            </a:extLst>
          </p:cNvPr>
          <p:cNvPicPr>
            <a:picLocks noChangeAspect="1"/>
          </p:cNvPicPr>
          <p:nvPr/>
        </p:nvPicPr>
        <p:blipFill>
          <a:blip r:embed="rId3"/>
          <a:stretch>
            <a:fillRect/>
          </a:stretch>
        </p:blipFill>
        <p:spPr>
          <a:xfrm>
            <a:off x="952500" y="380932"/>
            <a:ext cx="1282700" cy="830907"/>
          </a:xfrm>
          <a:prstGeom prst="rect">
            <a:avLst/>
          </a:prstGeom>
        </p:spPr>
      </p:pic>
      <p:pic>
        <p:nvPicPr>
          <p:cNvPr id="4" name="Picture 4" descr="A close up of a sign&#10;&#10;Description automatically generated">
            <a:extLst>
              <a:ext uri="{FF2B5EF4-FFF2-40B4-BE49-F238E27FC236}">
                <a16:creationId xmlns:a16="http://schemas.microsoft.com/office/drawing/2014/main" id="{0B5D4FB7-D932-44B2-A778-D9AA86D70C6F}"/>
              </a:ext>
            </a:extLst>
          </p:cNvPr>
          <p:cNvPicPr>
            <a:picLocks noChangeAspect="1"/>
          </p:cNvPicPr>
          <p:nvPr/>
        </p:nvPicPr>
        <p:blipFill>
          <a:blip r:embed="rId4"/>
          <a:stretch>
            <a:fillRect/>
          </a:stretch>
        </p:blipFill>
        <p:spPr>
          <a:xfrm>
            <a:off x="8458200" y="444406"/>
            <a:ext cx="2743200" cy="716661"/>
          </a:xfrm>
          <a:prstGeom prst="rect">
            <a:avLst/>
          </a:prstGeom>
        </p:spPr>
      </p:pic>
      <p:sp>
        <p:nvSpPr>
          <p:cNvPr id="5" name="TextBox 4">
            <a:extLst>
              <a:ext uri="{FF2B5EF4-FFF2-40B4-BE49-F238E27FC236}">
                <a16:creationId xmlns:a16="http://schemas.microsoft.com/office/drawing/2014/main" id="{CC4923BC-5200-455C-B96D-A4D53EC880A1}"/>
              </a:ext>
            </a:extLst>
          </p:cNvPr>
          <p:cNvSpPr txBox="1"/>
          <p:nvPr/>
        </p:nvSpPr>
        <p:spPr>
          <a:xfrm>
            <a:off x="848393" y="2088199"/>
            <a:ext cx="1026085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966E91"/>
                </a:solidFill>
                <a:latin typeface="Arial"/>
                <a:cs typeface="Arial"/>
              </a:rPr>
              <a:t>COPE virtual seminar</a:t>
            </a:r>
          </a:p>
        </p:txBody>
      </p:sp>
      <p:sp>
        <p:nvSpPr>
          <p:cNvPr id="6" name="Footer Placeholder 5">
            <a:extLst>
              <a:ext uri="{FF2B5EF4-FFF2-40B4-BE49-F238E27FC236}">
                <a16:creationId xmlns:a16="http://schemas.microsoft.com/office/drawing/2014/main" id="{46CE4E00-D1D1-46D8-B5BA-696D04F2DEA1}"/>
              </a:ext>
            </a:extLst>
          </p:cNvPr>
          <p:cNvSpPr>
            <a:spLocks noGrp="1"/>
          </p:cNvSpPr>
          <p:nvPr>
            <p:ph type="ftr" sz="quarter" idx="11"/>
          </p:nvPr>
        </p:nvSpPr>
        <p:spPr>
          <a:xfrm>
            <a:off x="950495" y="6075613"/>
            <a:ext cx="10344484" cy="458703"/>
          </a:xfrm>
        </p:spPr>
        <p:txBody>
          <a:bodyPr/>
          <a:lstStyle/>
          <a:p>
            <a:endParaRPr lang="en-US"/>
          </a:p>
        </p:txBody>
      </p:sp>
      <p:cxnSp>
        <p:nvCxnSpPr>
          <p:cNvPr id="7" name="Straight Arrow Connector 6">
            <a:extLst>
              <a:ext uri="{FF2B5EF4-FFF2-40B4-BE49-F238E27FC236}">
                <a16:creationId xmlns:a16="http://schemas.microsoft.com/office/drawing/2014/main" id="{138A09BD-E2FC-4BF9-A3DA-71D8F1F3AC08}"/>
              </a:ext>
            </a:extLst>
          </p:cNvPr>
          <p:cNvCxnSpPr/>
          <p:nvPr/>
        </p:nvCxnSpPr>
        <p:spPr>
          <a:xfrm>
            <a:off x="951499" y="6064917"/>
            <a:ext cx="10347156" cy="0"/>
          </a:xfrm>
          <a:prstGeom prst="straightConnector1">
            <a:avLst/>
          </a:prstGeom>
          <a:ln>
            <a:solidFill>
              <a:srgbClr val="966E91"/>
            </a:solidFill>
          </a:ln>
        </p:spPr>
        <p:style>
          <a:lnRef idx="2">
            <a:schemeClr val="accent3"/>
          </a:lnRef>
          <a:fillRef idx="0">
            <a:schemeClr val="accent3"/>
          </a:fillRef>
          <a:effectRef idx="1">
            <a:schemeClr val="accent3"/>
          </a:effectRef>
          <a:fontRef idx="minor">
            <a:schemeClr val="tx1"/>
          </a:fontRef>
        </p:style>
      </p:cxnSp>
      <p:sp>
        <p:nvSpPr>
          <p:cNvPr id="8" name="TextBox 7">
            <a:extLst>
              <a:ext uri="{FF2B5EF4-FFF2-40B4-BE49-F238E27FC236}">
                <a16:creationId xmlns:a16="http://schemas.microsoft.com/office/drawing/2014/main" id="{D857BC8A-D795-4366-AC7A-C04A8CEABF18}"/>
              </a:ext>
            </a:extLst>
          </p:cNvPr>
          <p:cNvSpPr txBox="1"/>
          <p:nvPr/>
        </p:nvSpPr>
        <p:spPr>
          <a:xfrm>
            <a:off x="848393" y="2472179"/>
            <a:ext cx="10256082" cy="14527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GB" sz="1400" b="1" dirty="0">
                <a:solidFill>
                  <a:srgbClr val="595959"/>
                </a:solidFill>
                <a:latin typeface="Arial" panose="020B0604020202020204" pitchFamily="34" charset="0"/>
                <a:cs typeface="Arial" panose="020B0604020202020204" pitchFamily="34" charset="0"/>
              </a:rPr>
              <a:t>We had an amazing response to our online seminar: 255 individuals attending one or more sessions (84%). While the majority of attendees were from the UK and USA (67%), we also saw members from Australia, Brazil, Canada, Cayman Islands, China, Finland, France, Germany, Greece, Hong Kong, India, Iran, Israel, Italy, Japan, Republic of Korea, Malaysia, Mexico, Netherlands, Norway, Pakistan, Philippines, Spain, Sweden, Switzerland, Uganda, and Ukraine. </a:t>
            </a:r>
          </a:p>
          <a:p>
            <a:pPr algn="l">
              <a:lnSpc>
                <a:spcPct val="150000"/>
              </a:lnSpc>
            </a:pPr>
            <a:endParaRPr lang="en-US" sz="1400" b="1" dirty="0">
              <a:solidFill>
                <a:srgbClr val="595959"/>
              </a:solidFill>
              <a:latin typeface="Arial"/>
              <a:cs typeface="Arial"/>
            </a:endParaRPr>
          </a:p>
        </p:txBody>
      </p:sp>
      <p:pic>
        <p:nvPicPr>
          <p:cNvPr id="10" name="Picture 10" descr="A picture containing plate, tableware, drawing&#10;&#10;Description automatically generated">
            <a:extLst>
              <a:ext uri="{FF2B5EF4-FFF2-40B4-BE49-F238E27FC236}">
                <a16:creationId xmlns:a16="http://schemas.microsoft.com/office/drawing/2014/main" id="{D997F772-F304-4FCD-ABCA-7C63AC073862}"/>
              </a:ext>
            </a:extLst>
          </p:cNvPr>
          <p:cNvPicPr>
            <a:picLocks noChangeAspect="1"/>
          </p:cNvPicPr>
          <p:nvPr/>
        </p:nvPicPr>
        <p:blipFill>
          <a:blip r:embed="rId5"/>
          <a:stretch>
            <a:fillRect/>
          </a:stretch>
        </p:blipFill>
        <p:spPr>
          <a:xfrm>
            <a:off x="9555192" y="6271092"/>
            <a:ext cx="1751163" cy="239286"/>
          </a:xfrm>
          <a:prstGeom prst="rect">
            <a:avLst/>
          </a:prstGeom>
        </p:spPr>
      </p:pic>
      <p:sp>
        <p:nvSpPr>
          <p:cNvPr id="12" name="TextBox 11">
            <a:extLst>
              <a:ext uri="{FF2B5EF4-FFF2-40B4-BE49-F238E27FC236}">
                <a16:creationId xmlns:a16="http://schemas.microsoft.com/office/drawing/2014/main" id="{D857BC8A-D795-4366-AC7A-C04A8CEABF18}"/>
              </a:ext>
            </a:extLst>
          </p:cNvPr>
          <p:cNvSpPr txBox="1"/>
          <p:nvPr/>
        </p:nvSpPr>
        <p:spPr>
          <a:xfrm>
            <a:off x="796628" y="4578172"/>
            <a:ext cx="10354840" cy="11296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charset="0"/>
              <a:buChar char="•"/>
            </a:pPr>
            <a:r>
              <a:rPr lang="en-GB" sz="1400" b="1" dirty="0">
                <a:solidFill>
                  <a:srgbClr val="595959"/>
                </a:solidFill>
                <a:latin typeface="Arial" panose="020B0604020202020204" pitchFamily="34" charset="0"/>
                <a:cs typeface="Arial" panose="020B0604020202020204" pitchFamily="34" charset="0"/>
              </a:rPr>
              <a:t>COPE will be celebrating its 25th anniversary in 2022.  Watch this space as we finalise arrangements for celebrating this milestone during 2022</a:t>
            </a:r>
            <a:r>
              <a:rPr lang="en-GB" sz="1400" dirty="0">
                <a:solidFill>
                  <a:srgbClr val="595959"/>
                </a:solidFill>
                <a:latin typeface="Arial" panose="020B0604020202020204" pitchFamily="34" charset="0"/>
                <a:cs typeface="Arial" panose="020B0604020202020204" pitchFamily="34" charset="0"/>
              </a:rPr>
              <a:t>.</a:t>
            </a:r>
          </a:p>
          <a:p>
            <a:pPr marL="285750" indent="-285750">
              <a:lnSpc>
                <a:spcPct val="150000"/>
              </a:lnSpc>
              <a:buFont typeface="Arial" charset="0"/>
              <a:buChar char="•"/>
            </a:pPr>
            <a:endParaRPr lang="en-US" sz="1400" b="1" dirty="0">
              <a:solidFill>
                <a:srgbClr val="595959"/>
              </a:solidFill>
              <a:latin typeface="Arial"/>
              <a:cs typeface="Arial"/>
            </a:endParaRPr>
          </a:p>
          <a:p>
            <a:pPr marL="285750" indent="-285750">
              <a:lnSpc>
                <a:spcPct val="150000"/>
              </a:lnSpc>
              <a:buFont typeface="Arial" charset="0"/>
              <a:buChar char="•"/>
            </a:pPr>
            <a:endParaRPr lang="en-US" sz="1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2FFE0EC-EF0A-48B2-A183-C40082479AB2}"/>
              </a:ext>
            </a:extLst>
          </p:cNvPr>
          <p:cNvSpPr txBox="1"/>
          <p:nvPr/>
        </p:nvSpPr>
        <p:spPr>
          <a:xfrm>
            <a:off x="796628" y="4092694"/>
            <a:ext cx="1026085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966E91"/>
                </a:solidFill>
                <a:latin typeface="Arial"/>
                <a:cs typeface="Arial"/>
              </a:rPr>
              <a:t>25 years of COPE</a:t>
            </a:r>
            <a:endParaRPr lang="en-US" dirty="0"/>
          </a:p>
        </p:txBody>
      </p:sp>
    </p:spTree>
    <p:extLst>
      <p:ext uri="{BB962C8B-B14F-4D97-AF65-F5344CB8AC3E}">
        <p14:creationId xmlns:p14="http://schemas.microsoft.com/office/powerpoint/2010/main" val="802835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B3FAB8-BDD8-4A75-BC1E-078F9D26B3D3}"/>
              </a:ext>
            </a:extLst>
          </p:cNvPr>
          <p:cNvSpPr txBox="1"/>
          <p:nvPr/>
        </p:nvSpPr>
        <p:spPr>
          <a:xfrm>
            <a:off x="850900" y="1605485"/>
            <a:ext cx="103505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65000"/>
                    <a:lumOff val="35000"/>
                  </a:schemeClr>
                </a:solidFill>
                <a:latin typeface="Arial"/>
                <a:cs typeface="Arial"/>
              </a:rPr>
              <a:t>UPDATE OF COPE ACTIVITIES</a:t>
            </a:r>
          </a:p>
        </p:txBody>
      </p:sp>
      <p:pic>
        <p:nvPicPr>
          <p:cNvPr id="3" name="Picture 3" descr="A close up of a sign&#10;&#10;Description automatically generated">
            <a:extLst>
              <a:ext uri="{FF2B5EF4-FFF2-40B4-BE49-F238E27FC236}">
                <a16:creationId xmlns:a16="http://schemas.microsoft.com/office/drawing/2014/main" id="{4875737A-49F4-4B45-AC1E-FED0075BCD4F}"/>
              </a:ext>
            </a:extLst>
          </p:cNvPr>
          <p:cNvPicPr>
            <a:picLocks noChangeAspect="1"/>
          </p:cNvPicPr>
          <p:nvPr/>
        </p:nvPicPr>
        <p:blipFill>
          <a:blip r:embed="rId3"/>
          <a:stretch>
            <a:fillRect/>
          </a:stretch>
        </p:blipFill>
        <p:spPr>
          <a:xfrm>
            <a:off x="952500" y="380932"/>
            <a:ext cx="1282700" cy="830907"/>
          </a:xfrm>
          <a:prstGeom prst="rect">
            <a:avLst/>
          </a:prstGeom>
        </p:spPr>
      </p:pic>
      <p:pic>
        <p:nvPicPr>
          <p:cNvPr id="4" name="Picture 4" descr="A close up of a sign&#10;&#10;Description automatically generated">
            <a:extLst>
              <a:ext uri="{FF2B5EF4-FFF2-40B4-BE49-F238E27FC236}">
                <a16:creationId xmlns:a16="http://schemas.microsoft.com/office/drawing/2014/main" id="{0B5D4FB7-D932-44B2-A778-D9AA86D70C6F}"/>
              </a:ext>
            </a:extLst>
          </p:cNvPr>
          <p:cNvPicPr>
            <a:picLocks noChangeAspect="1"/>
          </p:cNvPicPr>
          <p:nvPr/>
        </p:nvPicPr>
        <p:blipFill>
          <a:blip r:embed="rId4"/>
          <a:stretch>
            <a:fillRect/>
          </a:stretch>
        </p:blipFill>
        <p:spPr>
          <a:xfrm>
            <a:off x="8458200" y="444406"/>
            <a:ext cx="2743200" cy="716661"/>
          </a:xfrm>
          <a:prstGeom prst="rect">
            <a:avLst/>
          </a:prstGeom>
        </p:spPr>
      </p:pic>
      <p:sp>
        <p:nvSpPr>
          <p:cNvPr id="6" name="Footer Placeholder 5">
            <a:extLst>
              <a:ext uri="{FF2B5EF4-FFF2-40B4-BE49-F238E27FC236}">
                <a16:creationId xmlns:a16="http://schemas.microsoft.com/office/drawing/2014/main" id="{46CE4E00-D1D1-46D8-B5BA-696D04F2DEA1}"/>
              </a:ext>
            </a:extLst>
          </p:cNvPr>
          <p:cNvSpPr>
            <a:spLocks noGrp="1"/>
          </p:cNvSpPr>
          <p:nvPr>
            <p:ph type="ftr" sz="quarter" idx="11"/>
          </p:nvPr>
        </p:nvSpPr>
        <p:spPr>
          <a:xfrm>
            <a:off x="950495" y="6075613"/>
            <a:ext cx="10344484" cy="458703"/>
          </a:xfrm>
        </p:spPr>
        <p:txBody>
          <a:bodyPr/>
          <a:lstStyle/>
          <a:p>
            <a:endParaRPr lang="en-US"/>
          </a:p>
        </p:txBody>
      </p:sp>
      <p:cxnSp>
        <p:nvCxnSpPr>
          <p:cNvPr id="7" name="Straight Arrow Connector 6">
            <a:extLst>
              <a:ext uri="{FF2B5EF4-FFF2-40B4-BE49-F238E27FC236}">
                <a16:creationId xmlns:a16="http://schemas.microsoft.com/office/drawing/2014/main" id="{138A09BD-E2FC-4BF9-A3DA-71D8F1F3AC08}"/>
              </a:ext>
            </a:extLst>
          </p:cNvPr>
          <p:cNvCxnSpPr/>
          <p:nvPr/>
        </p:nvCxnSpPr>
        <p:spPr>
          <a:xfrm>
            <a:off x="951499" y="6064917"/>
            <a:ext cx="10347156" cy="0"/>
          </a:xfrm>
          <a:prstGeom prst="straightConnector1">
            <a:avLst/>
          </a:prstGeom>
          <a:ln>
            <a:solidFill>
              <a:srgbClr val="966E91"/>
            </a:solidFill>
          </a:ln>
        </p:spPr>
        <p:style>
          <a:lnRef idx="2">
            <a:schemeClr val="accent3"/>
          </a:lnRef>
          <a:fillRef idx="0">
            <a:schemeClr val="accent3"/>
          </a:fillRef>
          <a:effectRef idx="1">
            <a:schemeClr val="accent3"/>
          </a:effectRef>
          <a:fontRef idx="minor">
            <a:schemeClr val="tx1"/>
          </a:fontRef>
        </p:style>
      </p:cxnSp>
      <p:pic>
        <p:nvPicPr>
          <p:cNvPr id="10" name="Picture 10" descr="A picture containing plate, tableware, drawing&#10;&#10;Description automatically generated">
            <a:extLst>
              <a:ext uri="{FF2B5EF4-FFF2-40B4-BE49-F238E27FC236}">
                <a16:creationId xmlns:a16="http://schemas.microsoft.com/office/drawing/2014/main" id="{D997F772-F304-4FCD-ABCA-7C63AC073862}"/>
              </a:ext>
            </a:extLst>
          </p:cNvPr>
          <p:cNvPicPr>
            <a:picLocks noChangeAspect="1"/>
          </p:cNvPicPr>
          <p:nvPr/>
        </p:nvPicPr>
        <p:blipFill>
          <a:blip r:embed="rId5"/>
          <a:stretch>
            <a:fillRect/>
          </a:stretch>
        </p:blipFill>
        <p:spPr>
          <a:xfrm>
            <a:off x="9555192" y="6271092"/>
            <a:ext cx="1751163" cy="239286"/>
          </a:xfrm>
          <a:prstGeom prst="rect">
            <a:avLst/>
          </a:prstGeom>
        </p:spPr>
      </p:pic>
      <p:sp>
        <p:nvSpPr>
          <p:cNvPr id="13" name="TextBox 12">
            <a:extLst>
              <a:ext uri="{FF2B5EF4-FFF2-40B4-BE49-F238E27FC236}">
                <a16:creationId xmlns:a16="http://schemas.microsoft.com/office/drawing/2014/main" id="{82FFE0EC-EF0A-48B2-A183-C40082479AB2}"/>
              </a:ext>
            </a:extLst>
          </p:cNvPr>
          <p:cNvSpPr txBox="1"/>
          <p:nvPr/>
        </p:nvSpPr>
        <p:spPr>
          <a:xfrm>
            <a:off x="884767" y="2078567"/>
            <a:ext cx="102197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966E91"/>
                </a:solidFill>
                <a:latin typeface="Arial"/>
                <a:cs typeface="Arial"/>
              </a:rPr>
              <a:t>COPE speaking events</a:t>
            </a:r>
            <a:endParaRPr lang="en-US" dirty="0"/>
          </a:p>
        </p:txBody>
      </p:sp>
      <p:sp>
        <p:nvSpPr>
          <p:cNvPr id="11" name="TextBox 10">
            <a:extLst>
              <a:ext uri="{FF2B5EF4-FFF2-40B4-BE49-F238E27FC236}">
                <a16:creationId xmlns:a16="http://schemas.microsoft.com/office/drawing/2014/main" id="{088474EC-6804-4743-B8EA-901AAE07ACCD}"/>
              </a:ext>
            </a:extLst>
          </p:cNvPr>
          <p:cNvSpPr txBox="1"/>
          <p:nvPr/>
        </p:nvSpPr>
        <p:spPr>
          <a:xfrm>
            <a:off x="884767" y="2580007"/>
            <a:ext cx="10488110" cy="39303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GB" sz="1400" b="1" dirty="0">
                <a:solidFill>
                  <a:srgbClr val="595959"/>
                </a:solidFill>
                <a:latin typeface="Arial" panose="020B0604020202020204" pitchFamily="34" charset="0"/>
                <a:cs typeface="Arial" panose="020B0604020202020204" pitchFamily="34" charset="0"/>
              </a:rPr>
              <a:t>Trevor Lane presented at the First J-STAGE Seminar 2021. Fundamental principles of peer review and peer review ethics, in July</a:t>
            </a:r>
            <a:br>
              <a:rPr lang="en-GB" sz="1400" b="1" dirty="0">
                <a:solidFill>
                  <a:srgbClr val="595959"/>
                </a:solidFill>
                <a:latin typeface="Arial" panose="020B0604020202020204" pitchFamily="34" charset="0"/>
                <a:cs typeface="Arial" panose="020B0604020202020204" pitchFamily="34" charset="0"/>
              </a:rPr>
            </a:br>
            <a:endParaRPr lang="en-GB" sz="1400" b="1" dirty="0">
              <a:solidFill>
                <a:srgbClr val="595959"/>
              </a:solidFill>
              <a:latin typeface="Arial" panose="020B0604020202020204" pitchFamily="34" charset="0"/>
              <a:cs typeface="Arial" panose="020B0604020202020204" pitchFamily="34" charset="0"/>
            </a:endParaRPr>
          </a:p>
          <a:p>
            <a:pPr marL="285750" indent="-285750">
              <a:buFont typeface="Arial" charset="0"/>
              <a:buChar char="•"/>
            </a:pPr>
            <a:r>
              <a:rPr lang="en-GB" sz="1400" b="1" dirty="0">
                <a:solidFill>
                  <a:srgbClr val="595959"/>
                </a:solidFill>
                <a:latin typeface="Arial" panose="020B0604020202020204" pitchFamily="34" charset="0"/>
                <a:cs typeface="Arial" panose="020B0604020202020204" pitchFamily="34" charset="0"/>
              </a:rPr>
              <a:t>Dan </a:t>
            </a:r>
            <a:r>
              <a:rPr lang="en-GB" sz="1400" b="1" dirty="0" err="1">
                <a:solidFill>
                  <a:srgbClr val="595959"/>
                </a:solidFill>
                <a:latin typeface="Arial" panose="020B0604020202020204" pitchFamily="34" charset="0"/>
                <a:cs typeface="Arial" panose="020B0604020202020204" pitchFamily="34" charset="0"/>
              </a:rPr>
              <a:t>Kulp</a:t>
            </a:r>
            <a:r>
              <a:rPr lang="en-GB" sz="1400" b="1" dirty="0">
                <a:solidFill>
                  <a:srgbClr val="595959"/>
                </a:solidFill>
                <a:latin typeface="Arial" panose="020B0604020202020204" pitchFamily="34" charset="0"/>
                <a:cs typeface="Arial" panose="020B0604020202020204" pitchFamily="34" charset="0"/>
              </a:rPr>
              <a:t>, COPE Chair, was invited to speak at the Fourth World STM Journal Forum, organised by the Chinese Association of Science and Technology, in July and also at the Chinese Academy of Sciences Seminar, in September, on the new trends and issues in international publication ethics and COPE’s recommendations </a:t>
            </a:r>
            <a:br>
              <a:rPr lang="en-GB" sz="1400" b="1" dirty="0">
                <a:solidFill>
                  <a:srgbClr val="595959"/>
                </a:solidFill>
                <a:latin typeface="Arial" panose="020B0604020202020204" pitchFamily="34" charset="0"/>
                <a:cs typeface="Arial" panose="020B0604020202020204" pitchFamily="34" charset="0"/>
              </a:rPr>
            </a:br>
            <a:endParaRPr lang="en-GB" sz="1400" b="1" dirty="0">
              <a:solidFill>
                <a:srgbClr val="595959"/>
              </a:solidFill>
              <a:latin typeface="Arial" panose="020B0604020202020204" pitchFamily="34" charset="0"/>
              <a:cs typeface="Arial" panose="020B0604020202020204" pitchFamily="34" charset="0"/>
            </a:endParaRPr>
          </a:p>
          <a:p>
            <a:pPr marL="285750" indent="-285750">
              <a:buFont typeface="Arial" charset="0"/>
              <a:buChar char="•"/>
            </a:pPr>
            <a:r>
              <a:rPr lang="en-GB" sz="1400" b="1" dirty="0">
                <a:solidFill>
                  <a:srgbClr val="595959"/>
                </a:solidFill>
                <a:latin typeface="Arial" panose="020B0604020202020204" pitchFamily="34" charset="0"/>
                <a:cs typeface="Arial" panose="020B0604020202020204" pitchFamily="34" charset="0"/>
              </a:rPr>
              <a:t>During peer review week in September, Dan also took part in the APS (American Physical Society) panel discussion on “The tension between transparency and confidentiality in peer review”</a:t>
            </a:r>
            <a:br>
              <a:rPr lang="en-GB" sz="1400" b="1" dirty="0">
                <a:solidFill>
                  <a:srgbClr val="595959"/>
                </a:solidFill>
                <a:latin typeface="Arial" panose="020B0604020202020204" pitchFamily="34" charset="0"/>
                <a:cs typeface="Arial" panose="020B0604020202020204" pitchFamily="34" charset="0"/>
              </a:rPr>
            </a:br>
            <a:endParaRPr lang="en-GB" sz="1400" b="1" dirty="0">
              <a:solidFill>
                <a:srgbClr val="595959"/>
              </a:solidFill>
              <a:latin typeface="Arial" panose="020B0604020202020204" pitchFamily="34" charset="0"/>
              <a:cs typeface="Arial" panose="020B0604020202020204" pitchFamily="34" charset="0"/>
            </a:endParaRPr>
          </a:p>
          <a:p>
            <a:pPr marL="285750" indent="-285750">
              <a:buFont typeface="Arial" charset="0"/>
              <a:buChar char="•"/>
            </a:pPr>
            <a:r>
              <a:rPr lang="en-GB" sz="1400" b="1" dirty="0">
                <a:solidFill>
                  <a:srgbClr val="595959"/>
                </a:solidFill>
                <a:latin typeface="Arial" panose="020B0604020202020204" pitchFamily="34" charset="0"/>
                <a:cs typeface="Arial" panose="020B0604020202020204" pitchFamily="34" charset="0"/>
              </a:rPr>
              <a:t>Kim </a:t>
            </a:r>
            <a:r>
              <a:rPr lang="en-GB" sz="1400" b="1" dirty="0" err="1">
                <a:solidFill>
                  <a:srgbClr val="595959"/>
                </a:solidFill>
                <a:latin typeface="Arial" panose="020B0604020202020204" pitchFamily="34" charset="0"/>
                <a:cs typeface="Arial" panose="020B0604020202020204" pitchFamily="34" charset="0"/>
              </a:rPr>
              <a:t>Eggleton</a:t>
            </a:r>
            <a:r>
              <a:rPr lang="en-GB" sz="1400" b="1" dirty="0">
                <a:solidFill>
                  <a:srgbClr val="595959"/>
                </a:solidFill>
                <a:latin typeface="Arial" panose="020B0604020202020204" pitchFamily="34" charset="0"/>
                <a:cs typeface="Arial" panose="020B0604020202020204" pitchFamily="34" charset="0"/>
              </a:rPr>
              <a:t> and Laura Wilson presented on diversity, equity and inclusion at the ISMTE Global Virtual Event this week</a:t>
            </a:r>
          </a:p>
          <a:p>
            <a:pPr marL="285750" indent="-285750">
              <a:lnSpc>
                <a:spcPct val="150000"/>
              </a:lnSpc>
              <a:buFont typeface="Arial" charset="0"/>
              <a:buChar char="•"/>
            </a:pPr>
            <a:endParaRPr lang="en-GB" sz="1400" dirty="0"/>
          </a:p>
          <a:p>
            <a:pPr>
              <a:lnSpc>
                <a:spcPct val="150000"/>
              </a:lnSpc>
            </a:pPr>
            <a:endParaRPr lang="en-GB" sz="1400" dirty="0"/>
          </a:p>
          <a:p>
            <a:pPr marL="285750" indent="-285750">
              <a:lnSpc>
                <a:spcPct val="150000"/>
              </a:lnSpc>
              <a:buFont typeface="Arial" charset="0"/>
              <a:buChar char="•"/>
            </a:pPr>
            <a:endParaRPr lang="en-US" sz="1400" dirty="0">
              <a:solidFill>
                <a:srgbClr val="595959"/>
              </a:solidFill>
              <a:latin typeface="Arial"/>
              <a:cs typeface="Arial"/>
            </a:endParaRPr>
          </a:p>
          <a:p>
            <a:pPr marL="285750" indent="-285750">
              <a:lnSpc>
                <a:spcPct val="150000"/>
              </a:lnSpc>
              <a:buFont typeface="Arial" charset="0"/>
              <a:buChar char="•"/>
            </a:pP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8830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mirror&#10;&#10;Description automatically generated">
            <a:extLst>
              <a:ext uri="{FF2B5EF4-FFF2-40B4-BE49-F238E27FC236}">
                <a16:creationId xmlns:a16="http://schemas.microsoft.com/office/drawing/2014/main" id="{B82A88E8-F8CC-42F1-B53F-F5F65EA5D64E}"/>
              </a:ext>
            </a:extLst>
          </p:cNvPr>
          <p:cNvPicPr>
            <a:picLocks noChangeAspect="1"/>
          </p:cNvPicPr>
          <p:nvPr/>
        </p:nvPicPr>
        <p:blipFill>
          <a:blip r:embed="rId3"/>
          <a:stretch>
            <a:fillRect/>
          </a:stretch>
        </p:blipFill>
        <p:spPr>
          <a:xfrm>
            <a:off x="3718" y="-136"/>
            <a:ext cx="12184564" cy="6858271"/>
          </a:xfrm>
          <a:prstGeom prst="rect">
            <a:avLst/>
          </a:prstGeom>
        </p:spPr>
      </p:pic>
      <p:pic>
        <p:nvPicPr>
          <p:cNvPr id="3" name="Picture 3" descr="A close up of a sign&#10;&#10;Description automatically generated">
            <a:extLst>
              <a:ext uri="{FF2B5EF4-FFF2-40B4-BE49-F238E27FC236}">
                <a16:creationId xmlns:a16="http://schemas.microsoft.com/office/drawing/2014/main" id="{E1AB21A8-19C3-4EDE-A9CA-2E94500B6915}"/>
              </a:ext>
            </a:extLst>
          </p:cNvPr>
          <p:cNvPicPr>
            <a:picLocks noChangeAspect="1"/>
          </p:cNvPicPr>
          <p:nvPr/>
        </p:nvPicPr>
        <p:blipFill>
          <a:blip r:embed="rId4"/>
          <a:stretch>
            <a:fillRect/>
          </a:stretch>
        </p:blipFill>
        <p:spPr>
          <a:xfrm>
            <a:off x="9629794" y="620248"/>
            <a:ext cx="1565802" cy="1028712"/>
          </a:xfrm>
          <a:prstGeom prst="rect">
            <a:avLst/>
          </a:prstGeom>
        </p:spPr>
      </p:pic>
      <p:sp>
        <p:nvSpPr>
          <p:cNvPr id="4" name="Rectangle 3">
            <a:extLst>
              <a:ext uri="{FF2B5EF4-FFF2-40B4-BE49-F238E27FC236}">
                <a16:creationId xmlns:a16="http://schemas.microsoft.com/office/drawing/2014/main" id="{D7C15C21-1B6F-4A53-B766-98F3C45FAAD7}"/>
              </a:ext>
            </a:extLst>
          </p:cNvPr>
          <p:cNvSpPr/>
          <p:nvPr/>
        </p:nvSpPr>
        <p:spPr>
          <a:xfrm>
            <a:off x="6922169" y="4362117"/>
            <a:ext cx="5267156" cy="1747981"/>
          </a:xfrm>
          <a:prstGeom prst="rect">
            <a:avLst/>
          </a:prstGeom>
          <a:solidFill>
            <a:srgbClr val="966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3187D0-A9FA-4A81-8A5E-565583F3C515}"/>
              </a:ext>
            </a:extLst>
          </p:cNvPr>
          <p:cNvSpPr txBox="1"/>
          <p:nvPr/>
        </p:nvSpPr>
        <p:spPr>
          <a:xfrm>
            <a:off x="7461849" y="4591835"/>
            <a:ext cx="382604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b="1" dirty="0">
                <a:solidFill>
                  <a:schemeClr val="bg1"/>
                </a:solidFill>
                <a:latin typeface="Arial"/>
                <a:cs typeface="Arial"/>
              </a:rPr>
              <a:t>Bias in peer review</a:t>
            </a:r>
            <a:endParaRPr lang="en-US" sz="2000" dirty="0">
              <a:solidFill>
                <a:schemeClr val="bg1"/>
              </a:solidFill>
              <a:latin typeface="Arial"/>
              <a:cs typeface="Arial"/>
            </a:endParaRPr>
          </a:p>
        </p:txBody>
      </p:sp>
      <p:sp>
        <p:nvSpPr>
          <p:cNvPr id="7" name="TextBox 6">
            <a:extLst>
              <a:ext uri="{FF2B5EF4-FFF2-40B4-BE49-F238E27FC236}">
                <a16:creationId xmlns:a16="http://schemas.microsoft.com/office/drawing/2014/main" id="{9F84F43C-247E-4163-8EFF-589BC96908DC}"/>
              </a:ext>
            </a:extLst>
          </p:cNvPr>
          <p:cNvSpPr txBox="1"/>
          <p:nvPr/>
        </p:nvSpPr>
        <p:spPr>
          <a:xfrm>
            <a:off x="7352907" y="5614897"/>
            <a:ext cx="393044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bg1"/>
                </a:solidFill>
                <a:latin typeface="Arial"/>
                <a:cs typeface="Arial"/>
              </a:rPr>
              <a:t>COPE Trustee</a:t>
            </a:r>
            <a:endParaRPr lang="en-US" sz="1400" dirty="0">
              <a:solidFill>
                <a:schemeClr val="bg1"/>
              </a:solidFill>
              <a:latin typeface="Arial"/>
              <a:cs typeface="Calibri"/>
            </a:endParaRPr>
          </a:p>
        </p:txBody>
      </p:sp>
      <p:pic>
        <p:nvPicPr>
          <p:cNvPr id="8" name="Picture 8" descr="A picture containing plate, tableware, drawing&#10;&#10;Description automatically generated">
            <a:extLst>
              <a:ext uri="{FF2B5EF4-FFF2-40B4-BE49-F238E27FC236}">
                <a16:creationId xmlns:a16="http://schemas.microsoft.com/office/drawing/2014/main" id="{38974260-6C59-480A-A4C3-A480CD8A01E3}"/>
              </a:ext>
            </a:extLst>
          </p:cNvPr>
          <p:cNvPicPr>
            <a:picLocks noChangeAspect="1"/>
          </p:cNvPicPr>
          <p:nvPr/>
        </p:nvPicPr>
        <p:blipFill>
          <a:blip r:embed="rId5"/>
          <a:stretch>
            <a:fillRect/>
          </a:stretch>
        </p:blipFill>
        <p:spPr>
          <a:xfrm>
            <a:off x="1029419" y="5983545"/>
            <a:ext cx="1866182" cy="253663"/>
          </a:xfrm>
          <a:prstGeom prst="rect">
            <a:avLst/>
          </a:prstGeom>
        </p:spPr>
      </p:pic>
      <p:sp>
        <p:nvSpPr>
          <p:cNvPr id="12" name="TextBox 11">
            <a:extLst>
              <a:ext uri="{FF2B5EF4-FFF2-40B4-BE49-F238E27FC236}">
                <a16:creationId xmlns:a16="http://schemas.microsoft.com/office/drawing/2014/main" id="{F4B15BC4-2DB2-4A55-8327-4A2A1C405B5A}"/>
              </a:ext>
            </a:extLst>
          </p:cNvPr>
          <p:cNvSpPr txBox="1"/>
          <p:nvPr/>
        </p:nvSpPr>
        <p:spPr>
          <a:xfrm>
            <a:off x="7461849" y="5088632"/>
            <a:ext cx="382604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b="1" dirty="0">
                <a:solidFill>
                  <a:schemeClr val="bg1"/>
                </a:solidFill>
                <a:latin typeface="Arial"/>
                <a:cs typeface="Arial"/>
              </a:rPr>
              <a:t>Caroline Porter</a:t>
            </a:r>
            <a:endParaRPr lang="en-US" sz="2000" dirty="0">
              <a:solidFill>
                <a:schemeClr val="bg1"/>
              </a:solidFill>
              <a:latin typeface="Arial"/>
              <a:cs typeface="Arial"/>
            </a:endParaRPr>
          </a:p>
        </p:txBody>
      </p:sp>
    </p:spTree>
    <p:extLst>
      <p:ext uri="{BB962C8B-B14F-4D97-AF65-F5344CB8AC3E}">
        <p14:creationId xmlns:p14="http://schemas.microsoft.com/office/powerpoint/2010/main" val="2606797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B3FAB8-BDD8-4A75-BC1E-078F9D26B3D3}"/>
              </a:ext>
            </a:extLst>
          </p:cNvPr>
          <p:cNvSpPr txBox="1"/>
          <p:nvPr/>
        </p:nvSpPr>
        <p:spPr>
          <a:xfrm>
            <a:off x="850900" y="1605485"/>
            <a:ext cx="103505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65000"/>
                    <a:lumOff val="35000"/>
                  </a:schemeClr>
                </a:solidFill>
                <a:latin typeface="Arial"/>
                <a:cs typeface="Arial"/>
              </a:rPr>
              <a:t>Headlines</a:t>
            </a:r>
          </a:p>
        </p:txBody>
      </p:sp>
      <p:pic>
        <p:nvPicPr>
          <p:cNvPr id="3" name="Picture 3" descr="A close up of a sign&#10;&#10;Description automatically generated">
            <a:extLst>
              <a:ext uri="{FF2B5EF4-FFF2-40B4-BE49-F238E27FC236}">
                <a16:creationId xmlns:a16="http://schemas.microsoft.com/office/drawing/2014/main" id="{4875737A-49F4-4B45-AC1E-FED0075BCD4F}"/>
              </a:ext>
            </a:extLst>
          </p:cNvPr>
          <p:cNvPicPr>
            <a:picLocks noChangeAspect="1"/>
          </p:cNvPicPr>
          <p:nvPr/>
        </p:nvPicPr>
        <p:blipFill>
          <a:blip r:embed="rId2"/>
          <a:stretch>
            <a:fillRect/>
          </a:stretch>
        </p:blipFill>
        <p:spPr>
          <a:xfrm>
            <a:off x="952500" y="380932"/>
            <a:ext cx="1282700" cy="830907"/>
          </a:xfrm>
          <a:prstGeom prst="rect">
            <a:avLst/>
          </a:prstGeom>
        </p:spPr>
      </p:pic>
      <p:pic>
        <p:nvPicPr>
          <p:cNvPr id="4" name="Picture 4" descr="A close up of a sign&#10;&#10;Description automatically generated">
            <a:extLst>
              <a:ext uri="{FF2B5EF4-FFF2-40B4-BE49-F238E27FC236}">
                <a16:creationId xmlns:a16="http://schemas.microsoft.com/office/drawing/2014/main" id="{0B5D4FB7-D932-44B2-A778-D9AA86D70C6F}"/>
              </a:ext>
            </a:extLst>
          </p:cNvPr>
          <p:cNvPicPr>
            <a:picLocks noChangeAspect="1"/>
          </p:cNvPicPr>
          <p:nvPr/>
        </p:nvPicPr>
        <p:blipFill>
          <a:blip r:embed="rId3"/>
          <a:stretch>
            <a:fillRect/>
          </a:stretch>
        </p:blipFill>
        <p:spPr>
          <a:xfrm>
            <a:off x="8458200" y="444406"/>
            <a:ext cx="2743200" cy="716661"/>
          </a:xfrm>
          <a:prstGeom prst="rect">
            <a:avLst/>
          </a:prstGeom>
        </p:spPr>
      </p:pic>
      <p:sp>
        <p:nvSpPr>
          <p:cNvPr id="5" name="TextBox 4">
            <a:extLst>
              <a:ext uri="{FF2B5EF4-FFF2-40B4-BE49-F238E27FC236}">
                <a16:creationId xmlns:a16="http://schemas.microsoft.com/office/drawing/2014/main" id="{CC4923BC-5200-455C-B96D-A4D53EC880A1}"/>
              </a:ext>
            </a:extLst>
          </p:cNvPr>
          <p:cNvSpPr txBox="1"/>
          <p:nvPr/>
        </p:nvSpPr>
        <p:spPr>
          <a:xfrm>
            <a:off x="854075" y="1988323"/>
            <a:ext cx="103505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966E91"/>
                </a:solidFill>
                <a:latin typeface="Arial"/>
                <a:cs typeface="Arial"/>
              </a:rPr>
              <a:t>Survey 2021</a:t>
            </a:r>
          </a:p>
        </p:txBody>
      </p:sp>
      <p:sp>
        <p:nvSpPr>
          <p:cNvPr id="6" name="Footer Placeholder 5">
            <a:extLst>
              <a:ext uri="{FF2B5EF4-FFF2-40B4-BE49-F238E27FC236}">
                <a16:creationId xmlns:a16="http://schemas.microsoft.com/office/drawing/2014/main" id="{46CE4E00-D1D1-46D8-B5BA-696D04F2DEA1}"/>
              </a:ext>
            </a:extLst>
          </p:cNvPr>
          <p:cNvSpPr>
            <a:spLocks noGrp="1"/>
          </p:cNvSpPr>
          <p:nvPr>
            <p:ph type="ftr" sz="quarter" idx="11"/>
          </p:nvPr>
        </p:nvSpPr>
        <p:spPr>
          <a:xfrm>
            <a:off x="950495" y="6075613"/>
            <a:ext cx="10344484" cy="458703"/>
          </a:xfrm>
        </p:spPr>
        <p:txBody>
          <a:bodyPr/>
          <a:lstStyle/>
          <a:p>
            <a:endParaRPr lang="en-US"/>
          </a:p>
        </p:txBody>
      </p:sp>
      <p:cxnSp>
        <p:nvCxnSpPr>
          <p:cNvPr id="7" name="Straight Arrow Connector 6">
            <a:extLst>
              <a:ext uri="{FF2B5EF4-FFF2-40B4-BE49-F238E27FC236}">
                <a16:creationId xmlns:a16="http://schemas.microsoft.com/office/drawing/2014/main" id="{138A09BD-E2FC-4BF9-A3DA-71D8F1F3AC08}"/>
              </a:ext>
            </a:extLst>
          </p:cNvPr>
          <p:cNvCxnSpPr/>
          <p:nvPr/>
        </p:nvCxnSpPr>
        <p:spPr>
          <a:xfrm>
            <a:off x="951499" y="6064917"/>
            <a:ext cx="10347156" cy="0"/>
          </a:xfrm>
          <a:prstGeom prst="straightConnector1">
            <a:avLst/>
          </a:prstGeom>
          <a:ln>
            <a:solidFill>
              <a:srgbClr val="966E91"/>
            </a:solidFill>
          </a:ln>
        </p:spPr>
        <p:style>
          <a:lnRef idx="2">
            <a:schemeClr val="accent3"/>
          </a:lnRef>
          <a:fillRef idx="0">
            <a:schemeClr val="accent3"/>
          </a:fillRef>
          <a:effectRef idx="1">
            <a:schemeClr val="accent3"/>
          </a:effectRef>
          <a:fontRef idx="minor">
            <a:schemeClr val="tx1"/>
          </a:fontRef>
        </p:style>
      </p:cxnSp>
      <p:sp>
        <p:nvSpPr>
          <p:cNvPr id="8" name="TextBox 7">
            <a:extLst>
              <a:ext uri="{FF2B5EF4-FFF2-40B4-BE49-F238E27FC236}">
                <a16:creationId xmlns:a16="http://schemas.microsoft.com/office/drawing/2014/main" id="{D857BC8A-D795-4366-AC7A-C04A8CEABF18}"/>
              </a:ext>
            </a:extLst>
          </p:cNvPr>
          <p:cNvSpPr txBox="1"/>
          <p:nvPr/>
        </p:nvSpPr>
        <p:spPr>
          <a:xfrm>
            <a:off x="848393" y="2509357"/>
            <a:ext cx="658935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400" b="1" dirty="0">
                <a:solidFill>
                  <a:schemeClr val="tx1">
                    <a:lumMod val="75000"/>
                    <a:lumOff val="25000"/>
                  </a:schemeClr>
                </a:solidFill>
                <a:latin typeface="Arial"/>
                <a:cs typeface="Arial"/>
              </a:rPr>
              <a:t>Over ¾ of respondents somewhat agreed or strongly agreed that diversity and inclusion are important in peer review</a:t>
            </a:r>
          </a:p>
          <a:p>
            <a:pPr marL="285750" indent="-285750">
              <a:buFont typeface="Arial" panose="020B0604020202020204" pitchFamily="34" charset="0"/>
              <a:buChar char="•"/>
            </a:pPr>
            <a:r>
              <a:rPr lang="en-US" sz="1400" b="1" dirty="0">
                <a:solidFill>
                  <a:schemeClr val="tx1">
                    <a:lumMod val="75000"/>
                    <a:lumOff val="25000"/>
                  </a:schemeClr>
                </a:solidFill>
                <a:latin typeface="Arial"/>
                <a:cs typeface="Arial"/>
              </a:rPr>
              <a:t>Diversity and inclusion apply to:</a:t>
            </a:r>
          </a:p>
          <a:p>
            <a:pPr marL="742950" lvl="1" indent="-285750">
              <a:buFont typeface="Arial" panose="020B0604020202020204" pitchFamily="34" charset="0"/>
              <a:buChar char="•"/>
            </a:pPr>
            <a:r>
              <a:rPr lang="en-US" sz="1400" dirty="0">
                <a:solidFill>
                  <a:schemeClr val="tx1">
                    <a:lumMod val="75000"/>
                    <a:lumOff val="25000"/>
                  </a:schemeClr>
                </a:solidFill>
                <a:latin typeface="Arial"/>
                <a:cs typeface="Arial"/>
              </a:rPr>
              <a:t>Editors/Editorial boards of publications (90%) </a:t>
            </a:r>
          </a:p>
          <a:p>
            <a:pPr marL="742950" lvl="1" indent="-285750">
              <a:buFont typeface="Arial" panose="020B0604020202020204" pitchFamily="34" charset="0"/>
              <a:buChar char="•"/>
            </a:pPr>
            <a:r>
              <a:rPr lang="en-US" sz="1400" dirty="0">
                <a:solidFill>
                  <a:schemeClr val="tx1">
                    <a:lumMod val="75000"/>
                    <a:lumOff val="25000"/>
                  </a:schemeClr>
                </a:solidFill>
                <a:latin typeface="Arial"/>
                <a:cs typeface="Arial"/>
              </a:rPr>
              <a:t>Peer reviewers for publications (86%)</a:t>
            </a:r>
          </a:p>
          <a:p>
            <a:pPr marL="742950" lvl="1" indent="-285750">
              <a:buFont typeface="Arial" panose="020B0604020202020204" pitchFamily="34" charset="0"/>
              <a:buChar char="•"/>
            </a:pPr>
            <a:r>
              <a:rPr lang="en-US" sz="1400" dirty="0">
                <a:solidFill>
                  <a:schemeClr val="tx1">
                    <a:lumMod val="75000"/>
                    <a:lumOff val="25000"/>
                  </a:schemeClr>
                </a:solidFill>
                <a:latin typeface="Arial"/>
                <a:cs typeface="Arial"/>
              </a:rPr>
              <a:t>Peer review panels for job applications/promotions/tenure (82%)</a:t>
            </a:r>
          </a:p>
          <a:p>
            <a:pPr marL="742950" lvl="1" indent="-285750">
              <a:buFont typeface="Arial" panose="020B0604020202020204" pitchFamily="34" charset="0"/>
              <a:buChar char="•"/>
            </a:pPr>
            <a:r>
              <a:rPr lang="en-US" sz="1400" dirty="0">
                <a:solidFill>
                  <a:schemeClr val="tx1">
                    <a:lumMod val="75000"/>
                    <a:lumOff val="25000"/>
                  </a:schemeClr>
                </a:solidFill>
                <a:latin typeface="Arial"/>
                <a:cs typeface="Arial"/>
              </a:rPr>
              <a:t>Peer review panels for funding/awards (81%) </a:t>
            </a:r>
          </a:p>
          <a:p>
            <a:pPr marL="285750" indent="-285750">
              <a:buFont typeface="Arial" panose="020B0604020202020204" pitchFamily="34" charset="0"/>
              <a:buChar char="•"/>
            </a:pPr>
            <a:r>
              <a:rPr lang="en-US" sz="1400" b="1" dirty="0">
                <a:solidFill>
                  <a:schemeClr val="tx1">
                    <a:lumMod val="75000"/>
                    <a:lumOff val="25000"/>
                  </a:schemeClr>
                </a:solidFill>
                <a:latin typeface="Arial"/>
                <a:cs typeface="Arial"/>
              </a:rPr>
              <a:t>Kinds of things that have changed with respect to DEI in the </a:t>
            </a:r>
            <a:r>
              <a:rPr lang="en-US" sz="1400" b="1" dirty="0" err="1">
                <a:solidFill>
                  <a:schemeClr val="tx1">
                    <a:lumMod val="75000"/>
                    <a:lumOff val="25000"/>
                  </a:schemeClr>
                </a:solidFill>
                <a:latin typeface="Arial"/>
                <a:cs typeface="Arial"/>
              </a:rPr>
              <a:t>organisation</a:t>
            </a:r>
            <a:r>
              <a:rPr lang="en-US" sz="1400" b="1" dirty="0">
                <a:solidFill>
                  <a:schemeClr val="tx1">
                    <a:lumMod val="75000"/>
                    <a:lumOff val="25000"/>
                  </a:schemeClr>
                </a:solidFill>
                <a:latin typeface="Arial"/>
                <a:cs typeface="Arial"/>
              </a:rPr>
              <a:t> or editorial policies and practices in the last 3 years?</a:t>
            </a:r>
          </a:p>
          <a:p>
            <a:pPr marL="742950" lvl="1" indent="-285750">
              <a:buFont typeface="Arial" panose="020B0604020202020204" pitchFamily="34" charset="0"/>
              <a:buChar char="•"/>
            </a:pPr>
            <a:r>
              <a:rPr lang="en-US" sz="1400" dirty="0">
                <a:solidFill>
                  <a:schemeClr val="tx1">
                    <a:lumMod val="75000"/>
                    <a:lumOff val="25000"/>
                  </a:schemeClr>
                </a:solidFill>
                <a:latin typeface="Arial"/>
                <a:cs typeface="Arial"/>
              </a:rPr>
              <a:t>Nothing</a:t>
            </a:r>
          </a:p>
          <a:p>
            <a:pPr marL="742950" lvl="1" indent="-285750">
              <a:buFont typeface="Arial" panose="020B0604020202020204" pitchFamily="34" charset="0"/>
              <a:buChar char="•"/>
            </a:pPr>
            <a:r>
              <a:rPr lang="en-US" sz="1400" dirty="0">
                <a:solidFill>
                  <a:schemeClr val="tx1">
                    <a:lumMod val="75000"/>
                    <a:lumOff val="25000"/>
                  </a:schemeClr>
                </a:solidFill>
                <a:latin typeface="Arial"/>
                <a:cs typeface="Arial"/>
              </a:rPr>
              <a:t>Geographical diversity</a:t>
            </a:r>
          </a:p>
          <a:p>
            <a:pPr marL="742950" lvl="1" indent="-285750">
              <a:buFont typeface="Arial" panose="020B0604020202020204" pitchFamily="34" charset="0"/>
              <a:buChar char="•"/>
            </a:pPr>
            <a:r>
              <a:rPr lang="en-US" sz="1400" dirty="0">
                <a:solidFill>
                  <a:schemeClr val="tx1">
                    <a:lumMod val="75000"/>
                    <a:lumOff val="25000"/>
                  </a:schemeClr>
                </a:solidFill>
                <a:latin typeface="Arial"/>
                <a:cs typeface="Arial"/>
              </a:rPr>
              <a:t>More diverse reviewers</a:t>
            </a:r>
          </a:p>
          <a:p>
            <a:pPr marL="742950" lvl="1" indent="-285750">
              <a:buFont typeface="Arial" panose="020B0604020202020204" pitchFamily="34" charset="0"/>
              <a:buChar char="•"/>
            </a:pPr>
            <a:r>
              <a:rPr lang="en-US" sz="1400" dirty="0">
                <a:solidFill>
                  <a:schemeClr val="tx1">
                    <a:lumMod val="75000"/>
                    <a:lumOff val="25000"/>
                  </a:schemeClr>
                </a:solidFill>
                <a:latin typeface="Arial"/>
                <a:cs typeface="Arial"/>
              </a:rPr>
              <a:t>Attempts to increase diversity of ethnicities and cultural backgrounds</a:t>
            </a:r>
          </a:p>
          <a:p>
            <a:pPr marL="742950" lvl="1" indent="-285750">
              <a:buFont typeface="Arial" panose="020B0604020202020204" pitchFamily="34" charset="0"/>
              <a:buChar char="•"/>
            </a:pPr>
            <a:r>
              <a:rPr lang="en-US" sz="1400" dirty="0">
                <a:solidFill>
                  <a:schemeClr val="tx1">
                    <a:lumMod val="75000"/>
                    <a:lumOff val="25000"/>
                  </a:schemeClr>
                </a:solidFill>
                <a:latin typeface="Arial"/>
                <a:cs typeface="Arial"/>
              </a:rPr>
              <a:t>Greater diversity on editorial board/reviewer panel </a:t>
            </a:r>
          </a:p>
          <a:p>
            <a:pPr marL="742950" lvl="1" indent="-285750">
              <a:buFont typeface="Arial" panose="020B0604020202020204" pitchFamily="34" charset="0"/>
              <a:buChar char="•"/>
            </a:pPr>
            <a:r>
              <a:rPr lang="en-US" sz="1400" dirty="0">
                <a:solidFill>
                  <a:schemeClr val="tx1">
                    <a:lumMod val="75000"/>
                    <a:lumOff val="25000"/>
                  </a:schemeClr>
                </a:solidFill>
                <a:latin typeface="Arial"/>
                <a:cs typeface="Arial"/>
              </a:rPr>
              <a:t>Unconscious bias training</a:t>
            </a:r>
          </a:p>
          <a:p>
            <a:endParaRPr lang="en-US" sz="1400" b="1" dirty="0">
              <a:solidFill>
                <a:schemeClr val="tx1">
                  <a:lumMod val="75000"/>
                  <a:lumOff val="25000"/>
                </a:schemeClr>
              </a:solidFill>
              <a:latin typeface="Arial"/>
              <a:cs typeface="Arial"/>
            </a:endParaRPr>
          </a:p>
        </p:txBody>
      </p:sp>
      <p:pic>
        <p:nvPicPr>
          <p:cNvPr id="10" name="Picture 10" descr="A picture containing plate, tableware, drawing&#10;&#10;Description automatically generated">
            <a:extLst>
              <a:ext uri="{FF2B5EF4-FFF2-40B4-BE49-F238E27FC236}">
                <a16:creationId xmlns:a16="http://schemas.microsoft.com/office/drawing/2014/main" id="{D997F772-F304-4FCD-ABCA-7C63AC073862}"/>
              </a:ext>
            </a:extLst>
          </p:cNvPr>
          <p:cNvPicPr>
            <a:picLocks noChangeAspect="1"/>
          </p:cNvPicPr>
          <p:nvPr/>
        </p:nvPicPr>
        <p:blipFill>
          <a:blip r:embed="rId4"/>
          <a:stretch>
            <a:fillRect/>
          </a:stretch>
        </p:blipFill>
        <p:spPr>
          <a:xfrm>
            <a:off x="9555192" y="6271092"/>
            <a:ext cx="1751163" cy="239286"/>
          </a:xfrm>
          <a:prstGeom prst="rect">
            <a:avLst/>
          </a:prstGeom>
        </p:spPr>
      </p:pic>
      <p:graphicFrame>
        <p:nvGraphicFramePr>
          <p:cNvPr id="11" name="Chart 10">
            <a:extLst>
              <a:ext uri="{FF2B5EF4-FFF2-40B4-BE49-F238E27FC236}">
                <a16:creationId xmlns:a16="http://schemas.microsoft.com/office/drawing/2014/main" id="{BED6241D-B29F-47D5-8E0C-EB3BCB065E47}"/>
              </a:ext>
            </a:extLst>
          </p:cNvPr>
          <p:cNvGraphicFramePr/>
          <p:nvPr/>
        </p:nvGraphicFramePr>
        <p:xfrm>
          <a:off x="7269192" y="2832851"/>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401359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343F3E"/>
    </a:dk1>
    <a:lt1>
      <a:sysClr val="window" lastClr="FFFFFF"/>
    </a:lt1>
    <a:dk2>
      <a:srgbClr val="44546A"/>
    </a:dk2>
    <a:lt2>
      <a:srgbClr val="966E91"/>
    </a:lt2>
    <a:accent1>
      <a:srgbClr val="B1A06B"/>
    </a:accent1>
    <a:accent2>
      <a:srgbClr val="6F7D7E"/>
    </a:accent2>
    <a:accent3>
      <a:srgbClr val="A5A5A5"/>
    </a:accent3>
    <a:accent4>
      <a:srgbClr val="966E91"/>
    </a:accent4>
    <a:accent5>
      <a:srgbClr val="D4D4D4"/>
    </a:accent5>
    <a:accent6>
      <a:srgbClr val="5F573F"/>
    </a:accent6>
    <a:hlink>
      <a:srgbClr val="B1A06B"/>
    </a:hlink>
    <a:folHlink>
      <a:srgbClr val="5F573F"/>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96</TotalTime>
  <Words>2841</Words>
  <Application>Microsoft Office PowerPoint</Application>
  <PresentationFormat>Widescreen</PresentationFormat>
  <Paragraphs>186</Paragraphs>
  <Slides>15</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Gough</dc:creator>
  <cp:lastModifiedBy>Linda Gough</cp:lastModifiedBy>
  <cp:revision>354</cp:revision>
  <dcterms:created xsi:type="dcterms:W3CDTF">2020-08-05T19:33:49Z</dcterms:created>
  <dcterms:modified xsi:type="dcterms:W3CDTF">2021-10-14T10:38:20Z</dcterms:modified>
</cp:coreProperties>
</file>